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Book Antiqua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BookAntiqua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BookAntiqua-italic.fntdata"/><Relationship Id="rId14" Type="http://schemas.openxmlformats.org/officeDocument/2006/relationships/font" Target="fonts/BookAntiqua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BookAntiqua-boldItalic.fntdata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345439" y="2942601"/>
            <a:ext cx="7147931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7572652" y="2944633"/>
            <a:ext cx="1190347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7712714" y="3136658"/>
            <a:ext cx="910223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cap="flat" cmpd="sng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445483" y="3055621"/>
            <a:ext cx="6947844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786825" y="4625267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25" name="Shape 25"/>
          <p:cNvSpPr/>
          <p:nvPr/>
        </p:nvSpPr>
        <p:spPr>
          <a:xfrm>
            <a:off x="541822" y="4559276"/>
            <a:ext cx="6755166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538970" y="3139440"/>
            <a:ext cx="6760868" cy="2077719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642804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type="ctrTitle"/>
          </p:nvPr>
        </p:nvSpPr>
        <p:spPr>
          <a:xfrm>
            <a:off x="604704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47534C"/>
              </a:buClr>
              <a:buFont typeface="Book Antiqua"/>
              <a:buNone/>
              <a:defRPr b="0" i="0" sz="4000" u="none" cap="none" strike="noStrik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 rot="5400000">
            <a:off x="2385218" y="-175418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861702" y="228600"/>
            <a:ext cx="1859279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 rot="5400000">
            <a:off x="4896851" y="2547151"/>
            <a:ext cx="5788980" cy="148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 rot="5400000">
            <a:off x="647699" y="190499"/>
            <a:ext cx="5791201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26127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68579" lvl="6" marL="2011679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3660" lvl="7" marL="21945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8200" y="1719071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01600" lvl="2" marL="9144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68579" lvl="6" marL="2011679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3660" lvl="7" marL="21945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451975" y="2946400"/>
            <a:ext cx="8265159" cy="24637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67656" y="3048000"/>
            <a:ext cx="8033799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736456" y="3200399"/>
            <a:ext cx="7696199" cy="12954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47534C"/>
              </a:buClr>
              <a:buFont typeface="Book Antiqua"/>
              <a:buNone/>
              <a:defRPr b="0" i="0" sz="4000" u="none" cap="none" strike="noStrik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/>
          <p:nvPr/>
        </p:nvSpPr>
        <p:spPr>
          <a:xfrm>
            <a:off x="675495" y="4541519"/>
            <a:ext cx="7818120" cy="66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36456" y="4607510"/>
            <a:ext cx="7696199" cy="523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x="675756" y="3124200"/>
            <a:ext cx="7817599" cy="2077719"/>
          </a:xfrm>
          <a:prstGeom prst="rect">
            <a:avLst/>
          </a:prstGeom>
          <a:noFill/>
          <a:ln cap="flat" cmpd="dbl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26127" y="1722438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26127" y="2438400"/>
            <a:ext cx="4040187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81279" lvl="6" marL="2011679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645025" y="1722438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40"/>
              </a:spcBef>
              <a:buClr>
                <a:schemeClr val="accent1"/>
              </a:buClr>
              <a:buFont typeface="Arial"/>
              <a:buNone/>
              <a:defRPr b="1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4645025" y="2438400"/>
            <a:ext cx="4041774" cy="36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81279" lvl="6" marL="2011679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34290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55880" lvl="1" marL="640080" marR="0" rtl="0" algn="l">
              <a:spcBef>
                <a:spcPts val="5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914400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1760" lvl="3" marL="128016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6680" lvl="4" marL="1554480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60960" lvl="5" marL="173736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55879" lvl="6" marL="2011679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60960" lvl="7" marL="21945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66039" lvl="8" marL="237744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81" name="Shape 81"/>
          <p:cNvSpPr/>
          <p:nvPr/>
        </p:nvSpPr>
        <p:spPr>
          <a:xfrm>
            <a:off x="560033" y="1505712"/>
            <a:ext cx="2716565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676689" y="1642472"/>
            <a:ext cx="2483254" cy="3234328"/>
          </a:xfrm>
          <a:prstGeom prst="rect">
            <a:avLst/>
          </a:prstGeom>
          <a:solidFill>
            <a:srgbClr val="FFFFFF"/>
          </a:solidFill>
          <a:ln cap="flat" cmpd="dbl" w="9525">
            <a:solidFill>
              <a:srgbClr val="6B7C7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769000" y="2971800"/>
            <a:ext cx="2298633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769000" y="1734311"/>
            <a:ext cx="2298633" cy="11916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20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Shape 88"/>
          <p:cNvSpPr/>
          <p:nvPr>
            <p:ph idx="2" type="pic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91" name="Shape 91"/>
          <p:cNvSpPr/>
          <p:nvPr/>
        </p:nvSpPr>
        <p:spPr>
          <a:xfrm>
            <a:off x="685800" y="4953000"/>
            <a:ext cx="7772400" cy="1371599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761999" y="5029200"/>
            <a:ext cx="7600765" cy="12029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>
            <a:off x="914400" y="5638800"/>
            <a:ext cx="7328513" cy="45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05589" y="5074919"/>
            <a:ext cx="7946135" cy="1097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956288" y="5656555"/>
            <a:ext cx="7244735" cy="401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914400" y="5105400"/>
            <a:ext cx="7328513" cy="523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20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Shape 7"/>
          <p:cNvSpPr/>
          <p:nvPr/>
        </p:nvSpPr>
        <p:spPr>
          <a:xfrm>
            <a:off x="91440" y="101600"/>
            <a:ext cx="8961120" cy="6664959"/>
          </a:xfrm>
          <a:prstGeom prst="roundRect">
            <a:avLst>
              <a:gd fmla="val 1735" name="adj"/>
            </a:avLst>
          </a:prstGeom>
          <a:blipFill rotWithShape="1">
            <a:blip r:embed="rId1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91440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3979" lvl="6" marL="2011679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99060" lvl="7" marL="219456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139" lvl="8" marL="237744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2" name="Shape 12"/>
          <p:cNvSpPr/>
          <p:nvPr/>
        </p:nvSpPr>
        <p:spPr>
          <a:xfrm>
            <a:off x="274319" y="278165"/>
            <a:ext cx="8595359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372862" y="372862"/>
            <a:ext cx="8380519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6B7C72"/>
              </a:buClr>
              <a:buFont typeface="Book Antiqua"/>
              <a:buNone/>
              <a:defRPr b="0" i="0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subTitle"/>
          </p:nvPr>
        </p:nvSpPr>
        <p:spPr>
          <a:xfrm>
            <a:off x="381000" y="4648200"/>
            <a:ext cx="708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3 LESSON 4: CENTRAL PLACE THEORY</a:t>
            </a:r>
          </a:p>
        </p:txBody>
      </p:sp>
      <p:sp>
        <p:nvSpPr>
          <p:cNvPr id="117" name="Shape 117"/>
          <p:cNvSpPr txBox="1"/>
          <p:nvPr>
            <p:ph type="ctrTitle"/>
          </p:nvPr>
        </p:nvSpPr>
        <p:spPr>
          <a:xfrm>
            <a:off x="604704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47534C"/>
              </a:buClr>
              <a:buSzPct val="25000"/>
              <a:buFont typeface="Book Antiqua"/>
              <a:buNone/>
            </a:pPr>
            <a:r>
              <a:rPr b="0" i="0" lang="en-US" sz="4000" u="none" cap="none" strike="noStrik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rPr>
              <a:t>URBANIZATION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34635"/>
            <a:ext cx="6623323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ESSENTIAL ?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community, what cities fit the hierarchy of cities (small-medium-large) as outlined in the central place theory.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8355" y="2895600"/>
            <a:ext cx="571499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NO MAP ITEMS IN THIS LESSON ☺</a:t>
            </a:r>
          </a:p>
        </p:txBody>
      </p:sp>
      <p:pic>
        <p:nvPicPr>
          <p:cNvPr id="131" name="Shape 1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905000"/>
            <a:ext cx="4611075" cy="4571999"/>
          </a:xfrm>
          <a:prstGeom prst="rect">
            <a:avLst/>
          </a:prstGeom>
          <a:noFill/>
          <a:ln cap="sq" cmpd="thickThin" w="228600">
            <a:solidFill>
              <a:srgbClr val="7030A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VOCABULARY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Central Place Theory - (CPT) is an attempt to explain the spatial arrangement, size, and number of settlements. The theory was originally published in 1933 by a German geographer Walter Christaller who studied the settlement patterns in southern Germany.</a:t>
            </a:r>
          </a:p>
          <a:p>
            <a:pPr indent="-228600" lvl="0" marL="342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Hinterland – surrounding land.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773" y="3124200"/>
            <a:ext cx="4471518" cy="36851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55982">
            <a:off x="566221" y="4495422"/>
            <a:ext cx="3672186" cy="134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VISUALIZE/CLASS DISCUSSION</a:t>
            </a:r>
          </a:p>
        </p:txBody>
      </p:sp>
      <p:pic>
        <p:nvPicPr>
          <p:cNvPr id="145" name="Shape 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458" y="4323725"/>
            <a:ext cx="6012283" cy="22364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6" name="Shape 146"/>
          <p:cNvSpPr txBox="1"/>
          <p:nvPr>
            <p:ph idx="2" type="body"/>
          </p:nvPr>
        </p:nvSpPr>
        <p:spPr>
          <a:xfrm>
            <a:off x="6858000" y="2590800"/>
            <a:ext cx="20574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pictures did you see in your mind as you listened to the reading?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experiences have you had that are similar to the description?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129144"/>
            <a:ext cx="6400799" cy="319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MAP FOR EXTRA CREDIT!! ☺</a:t>
            </a:r>
          </a:p>
        </p:txBody>
      </p:sp>
      <p:pic>
        <p:nvPicPr>
          <p:cNvPr id="153" name="Shape 1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600200"/>
            <a:ext cx="5181600" cy="501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26127" y="408371"/>
            <a:ext cx="8260672" cy="1039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6B7C72"/>
              </a:buClr>
              <a:buSzPct val="25000"/>
              <a:buFont typeface="Book Antiqua"/>
              <a:buNone/>
            </a:pPr>
            <a:r>
              <a:rPr b="0" i="0" lang="en-US" sz="3500" u="none" cap="none" strike="noStrik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rPr>
              <a:t>WORK TIME ☺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600200"/>
            <a:ext cx="8229600" cy="126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IR-16 </a:t>
            </a:r>
          </a:p>
          <a:p>
            <a:pPr indent="-233680" lvl="1" marL="640080" marR="0" rtl="0" algn="l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Reading from IR-17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2791691"/>
            <a:ext cx="40385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26127" y="408371"/>
            <a:ext cx="8260800" cy="1039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IR-16 Notes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Creator: Walter Christaller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Purpose: each central place, or city, exists to serve a specific function or purpose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Theory: a way to look at spatial organization of places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Hinterland: surrounding area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Holes: don’t exist between cities/places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Overlap: places overlap in their purposes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Hexagons: the shape used to map cities and their functional radius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othecary">
  <a:themeElements>
    <a:clrScheme name="Apothecary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