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144000"/>
  <p:embeddedFontLst>
    <p:embeddedFont>
      <p:font typeface="Candar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ndara-regular.fntdata"/><Relationship Id="rId10" Type="http://schemas.openxmlformats.org/officeDocument/2006/relationships/slide" Target="slides/slide6.xml"/><Relationship Id="rId13" Type="http://schemas.openxmlformats.org/officeDocument/2006/relationships/font" Target="fonts/Candara-italic.fntdata"/><Relationship Id="rId12" Type="http://schemas.openxmlformats.org/officeDocument/2006/relationships/font" Target="fonts/Candar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andar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28600" y="228600"/>
            <a:ext cx="8695944" cy="6035039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0" name="Shape 20"/>
          <p:cNvGrpSpPr/>
          <p:nvPr/>
        </p:nvGrpSpPr>
        <p:grpSpPr>
          <a:xfrm>
            <a:off x="211664" y="5353963"/>
            <a:ext cx="8723376" cy="1331580"/>
            <a:chOff x="-3905250" y="4294187"/>
            <a:chExt cx="13011150" cy="1892300"/>
          </a:xfrm>
        </p:grpSpPr>
        <p:sp>
          <p:nvSpPr>
            <p:cNvPr id="21" name="Shape 21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6" name="Shape 26"/>
          <p:cNvSpPr txBox="1"/>
          <p:nvPr>
            <p:ph type="ctrTitle"/>
          </p:nvPr>
        </p:nvSpPr>
        <p:spPr>
          <a:xfrm>
            <a:off x="685800" y="1600200"/>
            <a:ext cx="7772400" cy="17801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371600" y="3556001"/>
            <a:ext cx="6400799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 rot="5400000">
            <a:off x="2850885" y="696648"/>
            <a:ext cx="3450695" cy="7408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grpSp>
        <p:nvGrpSpPr>
          <p:cNvPr id="120" name="Shape 120"/>
          <p:cNvGrpSpPr/>
          <p:nvPr/>
        </p:nvGrpSpPr>
        <p:grpSpPr>
          <a:xfrm>
            <a:off x="211664" y="714191"/>
            <a:ext cx="8723376" cy="1331580"/>
            <a:chOff x="-3905250" y="4294187"/>
            <a:chExt cx="13011150" cy="1892300"/>
          </a:xfrm>
        </p:grpSpPr>
        <p:sp>
          <p:nvSpPr>
            <p:cNvPr id="121" name="Shape 121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6" name="Shape 126"/>
          <p:cNvSpPr txBox="1"/>
          <p:nvPr>
            <p:ph type="title"/>
          </p:nvPr>
        </p:nvSpPr>
        <p:spPr>
          <a:xfrm rot="5400000">
            <a:off x="5414433" y="2662766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ndara"/>
              <a:buNone/>
              <a:defRPr b="0" i="0" sz="4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 rot="5400000">
            <a:off x="1223433" y="681567"/>
            <a:ext cx="448733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872066" y="2675466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28600" y="228600"/>
            <a:ext cx="8695944" cy="4736591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6047437" y="4203592"/>
            <a:ext cx="2876429" cy="714025"/>
          </a:xfrm>
          <a:custGeom>
            <a:pathLst>
              <a:path extrusionOk="0" h="120000" w="12000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72750"/>
                </a:lnTo>
                <a:lnTo>
                  <a:pt x="120000" y="0"/>
                </a:lnTo>
                <a:lnTo>
                  <a:pt x="120000" y="0"/>
                </a:lnTo>
                <a:lnTo>
                  <a:pt x="119733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619319" y="4075289"/>
            <a:ext cx="5544515" cy="850138"/>
          </a:xfrm>
          <a:custGeom>
            <a:pathLst>
              <a:path extrusionOk="0" h="120000" w="12000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2828727" y="4087562"/>
            <a:ext cx="5467979" cy="774272"/>
          </a:xfrm>
          <a:custGeom>
            <a:pathLst>
              <a:path extrusionOk="0" h="120000" w="12000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5609489" y="4074173"/>
            <a:ext cx="3307999" cy="651548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211664" y="4058555"/>
            <a:ext cx="8723376" cy="1329874"/>
          </a:xfrm>
          <a:custGeom>
            <a:pathLst>
              <a:path extrusionOk="0" h="120000" w="12000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20000" y="51342"/>
                </a:lnTo>
                <a:lnTo>
                  <a:pt x="119941" y="51543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690031" y="2463559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367365" y="1437448"/>
            <a:ext cx="6417733" cy="9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76654" y="2679191"/>
            <a:ext cx="3822191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645151" y="2679191"/>
            <a:ext cx="3822191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76656" y="2678114"/>
            <a:ext cx="382219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77331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3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69862" lvl="1" marL="57626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31762" lvl="2" marL="85566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39700" lvl="3" marL="11430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42239" lvl="4" marL="146304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320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346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371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270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4648200" y="2678113"/>
            <a:ext cx="382219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4645025" y="3429000"/>
            <a:ext cx="3822191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3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69862" lvl="1" marL="57626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31762" lvl="2" marL="85566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39700" lvl="3" marL="11430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42239" lvl="4" marL="146304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320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346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371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270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2" name="Shape 72"/>
          <p:cNvGrpSpPr/>
          <p:nvPr/>
        </p:nvGrpSpPr>
        <p:grpSpPr>
          <a:xfrm>
            <a:off x="211664" y="714190"/>
            <a:ext cx="8723376" cy="1329874"/>
            <a:chOff x="-3905251" y="4294187"/>
            <a:chExt cx="13027839" cy="1892300"/>
          </a:xfrm>
        </p:grpSpPr>
        <p:sp>
          <p:nvSpPr>
            <p:cNvPr id="73" name="Shape 73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3905251" y="4294187"/>
              <a:ext cx="1302783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8" name="Shape 78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914400" y="3581400"/>
            <a:ext cx="3352799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grpSp>
        <p:nvGrpSpPr>
          <p:cNvPr id="87" name="Shape 87"/>
          <p:cNvGrpSpPr/>
          <p:nvPr/>
        </p:nvGrpSpPr>
        <p:grpSpPr>
          <a:xfrm>
            <a:off x="211664" y="714191"/>
            <a:ext cx="8723376" cy="1331580"/>
            <a:chOff x="-3905250" y="4294187"/>
            <a:chExt cx="13011150" cy="1892300"/>
          </a:xfrm>
        </p:grpSpPr>
        <p:sp>
          <p:nvSpPr>
            <p:cNvPr id="88" name="Shape 88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914400" y="2286000"/>
            <a:ext cx="3352799" cy="125272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ndara"/>
              <a:buNone/>
              <a:defRPr b="0" i="0" sz="3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651962" y="1828800"/>
            <a:ext cx="3904076" cy="380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34620" lvl="0" marL="274320" marR="0" rtl="0" algn="l">
              <a:spcBef>
                <a:spcPts val="44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57162" lvl="1" marL="576263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19062" lvl="2" marL="855663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27000" lvl="3" marL="1143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066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092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117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016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28600" y="228600"/>
            <a:ext cx="8695944" cy="6035039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211664" y="5353963"/>
            <a:ext cx="8723376" cy="1331580"/>
            <a:chOff x="-3905250" y="4294187"/>
            <a:chExt cx="13011150" cy="1892300"/>
          </a:xfrm>
        </p:grpSpPr>
        <p:sp>
          <p:nvSpPr>
            <p:cNvPr id="98" name="Shape 98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4874155" y="338666"/>
            <a:ext cx="3812644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868332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838200" y="1371600"/>
            <a:ext cx="3566159" cy="2926079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" name="Shape 7"/>
          <p:cNvGrpSpPr/>
          <p:nvPr/>
        </p:nvGrpSpPr>
        <p:grpSpPr>
          <a:xfrm>
            <a:off x="211664" y="1679428"/>
            <a:ext cx="8723376" cy="1329874"/>
            <a:chOff x="-3905251" y="4294187"/>
            <a:chExt cx="13027839" cy="1892300"/>
          </a:xfrm>
        </p:grpSpPr>
        <p:sp>
          <p:nvSpPr>
            <p:cNvPr id="8" name="Shape 8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-3905251" y="4294187"/>
              <a:ext cx="1302783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" name="Shape 13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72066" y="2675466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history.com/topics/aztecs/videos/the-aztecs?m=528e394da93ae&amp;s=undefined&amp;f=1&amp;free=false" TargetMode="External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253XGgQeweI" TargetMode="External"/><Relationship Id="rId4" Type="http://schemas.openxmlformats.org/officeDocument/2006/relationships/image" Target="../media/image03.png"/><Relationship Id="rId5" Type="http://schemas.openxmlformats.org/officeDocument/2006/relationships/image" Target="../media/image01.png"/><Relationship Id="rId6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ctrTitle"/>
          </p:nvPr>
        </p:nvSpPr>
        <p:spPr>
          <a:xfrm>
            <a:off x="609600" y="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Urbanization</a:t>
            </a:r>
          </a:p>
        </p:txBody>
      </p:sp>
      <p:sp>
        <p:nvSpPr>
          <p:cNvPr id="133" name="Shape 133"/>
          <p:cNvSpPr txBox="1"/>
          <p:nvPr>
            <p:ph idx="1" type="subTitle"/>
          </p:nvPr>
        </p:nvSpPr>
        <p:spPr>
          <a:xfrm>
            <a:off x="1295400" y="914400"/>
            <a:ext cx="6400799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 3 Lesson 2</a:t>
            </a:r>
          </a:p>
          <a:p>
            <a:pPr indent="0" lvl="0" marL="0" marR="0" rtl="0" algn="ctr">
              <a:spcBef>
                <a:spcPts val="56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Location &amp; Interaction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828800"/>
            <a:ext cx="6629400" cy="444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872066" y="2675466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What is the connection between international trade and the location of significant cities?</a:t>
            </a: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457200" y="338325"/>
            <a:ext cx="8229600" cy="2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lang="en-US"/>
              <a:t>Lesson 2: Cities - Location and Interaction</a:t>
            </a:r>
          </a:p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Essential ?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479800"/>
            <a:ext cx="4343400" cy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2674" y="0"/>
            <a:ext cx="1676399" cy="16763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idx="1" type="body"/>
          </p:nvPr>
        </p:nvSpPr>
        <p:spPr>
          <a:xfrm>
            <a:off x="381000" y="121920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Sierra Madre Occidentals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Sierra Madre Orientals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Nile River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Indus River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Huang He River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Atlantic Ocean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Casablanca, Morocco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Cape Town, South Africa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Durban, South Africa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Mogadishu, Somalia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Mombasa, Kenya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Alexandria, Egypt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Istanbul, Turkey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Jeddah, Saudi Arabia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Mumbai, India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Kozhikode, India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Kolkata, India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Hong Kong, China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Singapore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New York City, United States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Santo Domingo, Dominican Republic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Charleston, United States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Vancouver, Canada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Athens, Greece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St. Petersburg, Russia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Paris, France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Rome, Italy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Isfahan, Iran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Dunhuang, China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Beijing, China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Lhasa, Tibet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Mongolia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London, England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Tokyo, Japan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Chicago, United States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Milan, Italy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Sao Paulo, Brazil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Amsterdam, Netherlands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Bangkok, Thailand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Los Angeles, United States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Seoul, South  Korea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Moscow, Russia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Brussels, Belgium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Jakarta, Indonesia</a:t>
            </a:r>
          </a:p>
          <a:p>
            <a:pPr indent="-2743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Washington, DC., United States</a:t>
            </a:r>
          </a:p>
          <a:p>
            <a:pPr indent="-274320" lvl="0" marL="2743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1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New Delhi, India</a:t>
            </a:r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xfrm>
            <a:off x="1524000" y="359663"/>
            <a:ext cx="4648199" cy="957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Map Items on SIM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860900" y="990600"/>
            <a:ext cx="7408500" cy="1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sng" cap="none" strike="noStrik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Columbian Exchange</a:t>
            </a:r>
            <a:r>
              <a:rPr b="0" i="0" lang="en-U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- refers to a period of cultural and biological exchanges between the New and Old Worlds. Exchanges of plants, animals, diseases and technology transformed European and Native American ways of life.</a:t>
            </a: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450275" y="224750"/>
            <a:ext cx="82296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Vocabulary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2899061"/>
            <a:ext cx="7710376" cy="393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872066" y="2675466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sng" cap="none" strike="noStrik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https://www.youtube.com/watch?v=253XGgQeweI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Identify the characteristics from the video:</a:t>
            </a:r>
          </a:p>
          <a:p>
            <a:pPr indent="-284163" lvl="1" marL="5762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Political</a:t>
            </a:r>
          </a:p>
          <a:p>
            <a:pPr indent="-284163" lvl="1" marL="5762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Economic</a:t>
            </a:r>
          </a:p>
          <a:p>
            <a:pPr indent="-284163" lvl="1" marL="5762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Social </a:t>
            </a:r>
          </a:p>
          <a:p>
            <a:pPr indent="-284163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Cultural</a:t>
            </a:r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Class Discussion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04800"/>
            <a:ext cx="2057400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6555" y="1143000"/>
            <a:ext cx="2384700" cy="15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29000" y="3657600"/>
            <a:ext cx="4589953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914400" y="1416579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Complete Chart from IR-8 using the Reading IR-7</a:t>
            </a:r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Work Time ☺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981200"/>
            <a:ext cx="3906981" cy="47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