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Constanti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onstantia-bold.fntdata"/><Relationship Id="rId14" Type="http://schemas.openxmlformats.org/officeDocument/2006/relationships/font" Target="fonts/Constantia-regular.fntdata"/><Relationship Id="rId17" Type="http://schemas.openxmlformats.org/officeDocument/2006/relationships/font" Target="fonts/Constantia-boldItalic.fntdata"/><Relationship Id="rId16" Type="http://schemas.openxmlformats.org/officeDocument/2006/relationships/font" Target="fonts/Constanti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" type="subTitle"/>
          </p:nvPr>
        </p:nvSpPr>
        <p:spPr>
          <a:xfrm>
            <a:off x="457200" y="3699803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00"/>
              </a:spcBef>
              <a:buClr>
                <a:schemeClr val="accent2"/>
              </a:buClr>
              <a:buFont typeface="Noto Sans Symbols"/>
              <a:buNone/>
              <a:defRPr b="0" i="0" sz="2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300"/>
              </a:spcBef>
              <a:buClr>
                <a:srgbClr val="D58F3E"/>
              </a:buClr>
              <a:buFont typeface="Noto Sans Symbols"/>
              <a:buNone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300"/>
              </a:spcBef>
              <a:buClr>
                <a:srgbClr val="B17733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300"/>
              </a:spcBef>
              <a:buClr>
                <a:srgbClr val="D58F3E"/>
              </a:buClr>
              <a:buFont typeface="Noto Sans Symbols"/>
              <a:buNone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" name="Shape 13"/>
          <p:cNvSpPr txBox="1"/>
          <p:nvPr>
            <p:ph type="ctrTitle"/>
          </p:nvPr>
        </p:nvSpPr>
        <p:spPr>
          <a:xfrm>
            <a:off x="457200" y="1433732"/>
            <a:ext cx="83057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9F9F9"/>
              </a:buClr>
              <a:buFont typeface="Constantia"/>
              <a:buNone/>
              <a:defRPr b="0" i="0" sz="48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cxnSp>
        <p:nvCxnSpPr>
          <p:cNvPr id="14" name="Shape 14"/>
          <p:cNvCxnSpPr/>
          <p:nvPr/>
        </p:nvCxnSpPr>
        <p:spPr>
          <a:xfrm>
            <a:off x="1463625" y="3550126"/>
            <a:ext cx="2971799" cy="1587"/>
          </a:xfrm>
          <a:prstGeom prst="straightConnector1">
            <a:avLst/>
          </a:prstGeom>
          <a:noFill/>
          <a:ln cap="flat" cmpd="sng" w="9525">
            <a:solidFill>
              <a:srgbClr val="E8E8E7"/>
            </a:solidFill>
            <a:prstDash val="solid"/>
            <a:round/>
            <a:headEnd len="med" w="med" type="none"/>
            <a:tailEnd len="med" w="med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  <p:cxnSp>
        <p:nvCxnSpPr>
          <p:cNvPr id="15" name="Shape 15"/>
          <p:cNvCxnSpPr/>
          <p:nvPr/>
        </p:nvCxnSpPr>
        <p:spPr>
          <a:xfrm>
            <a:off x="4708573" y="3550126"/>
            <a:ext cx="2971799" cy="1587"/>
          </a:xfrm>
          <a:prstGeom prst="straightConnector1">
            <a:avLst/>
          </a:prstGeom>
          <a:noFill/>
          <a:ln cap="flat" cmpd="sng" w="9525">
            <a:solidFill>
              <a:srgbClr val="E8E8E7"/>
            </a:solidFill>
            <a:prstDash val="solid"/>
            <a:round/>
            <a:headEnd len="med" w="med" type="none"/>
            <a:tailEnd len="med" w="med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  <p:sp>
        <p:nvSpPr>
          <p:cNvPr id="16" name="Shape 16"/>
          <p:cNvSpPr/>
          <p:nvPr/>
        </p:nvSpPr>
        <p:spPr>
          <a:xfrm>
            <a:off x="4540348" y="3526301"/>
            <a:ext cx="45719" cy="45719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2232818" y="-327818"/>
            <a:ext cx="46783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B17733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B17733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B17733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sp>
        <p:nvSpPr>
          <p:cNvPr id="30" name="Shape 30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B17733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B17733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685800" y="3505200"/>
            <a:ext cx="79247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Constantia"/>
              <a:buNone/>
              <a:defRPr b="0" i="0" sz="48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958864"/>
            <a:ext cx="7924799" cy="984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84480" lvl="1" marL="640080" marR="0" rtl="0" algn="l">
              <a:spcBef>
                <a:spcPts val="300"/>
              </a:spcBef>
              <a:buClr>
                <a:srgbClr val="D58F3E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31139" lvl="2" marL="1005839" marR="0" rtl="0" algn="l">
              <a:spcBef>
                <a:spcPts val="300"/>
              </a:spcBef>
              <a:buClr>
                <a:srgbClr val="B17733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38760" lvl="3" marL="1280160" marR="0" rtl="0" algn="l">
              <a:spcBef>
                <a:spcPts val="300"/>
              </a:spcBef>
              <a:buClr>
                <a:srgbClr val="D58F3E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33680" lvl="4" marL="1554480" marR="0" rtl="0" algn="l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cxnSp>
        <p:nvCxnSpPr>
          <p:cNvPr id="39" name="Shape 39"/>
          <p:cNvCxnSpPr/>
          <p:nvPr/>
        </p:nvCxnSpPr>
        <p:spPr>
          <a:xfrm>
            <a:off x="685800" y="4916992"/>
            <a:ext cx="7924799" cy="4301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2"/>
              </a:buClr>
              <a:buFont typeface="Noto Sans Symbols"/>
              <a:buNone/>
              <a:defRPr b="1" i="0" sz="2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84480" lvl="1" marL="640080" marR="0" rtl="0" algn="l">
              <a:spcBef>
                <a:spcPts val="300"/>
              </a:spcBef>
              <a:buClr>
                <a:srgbClr val="D58F3E"/>
              </a:buClr>
              <a:buFont typeface="Noto Sans Symbols"/>
              <a:buNone/>
              <a:defRPr b="1" i="0" sz="20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31139" lvl="2" marL="1005839" marR="0" rtl="0" algn="l">
              <a:spcBef>
                <a:spcPts val="300"/>
              </a:spcBef>
              <a:buClr>
                <a:srgbClr val="B17733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38760" lvl="3" marL="1280160" marR="0" rtl="0" algn="l">
              <a:spcBef>
                <a:spcPts val="300"/>
              </a:spcBef>
              <a:buClr>
                <a:srgbClr val="D58F3E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33680" lvl="4" marL="1554480" marR="0" rtl="0" algn="l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B17733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649787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B17733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7" name="Shape 47"/>
          <p:cNvSpPr txBox="1"/>
          <p:nvPr>
            <p:ph type="title"/>
          </p:nvPr>
        </p:nvSpPr>
        <p:spPr>
          <a:xfrm>
            <a:off x="457200" y="1554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4648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2"/>
              </a:buClr>
              <a:buFont typeface="Noto Sans Symbols"/>
              <a:buNone/>
              <a:defRPr b="1" i="0" sz="2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84480" lvl="1" marL="640080" marR="0" rtl="0" algn="l">
              <a:spcBef>
                <a:spcPts val="300"/>
              </a:spcBef>
              <a:buClr>
                <a:srgbClr val="D58F3E"/>
              </a:buClr>
              <a:buFont typeface="Noto Sans Symbols"/>
              <a:buNone/>
              <a:defRPr b="1" i="0" sz="20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31139" lvl="2" marL="1005839" marR="0" rtl="0" algn="l">
              <a:spcBef>
                <a:spcPts val="300"/>
              </a:spcBef>
              <a:buClr>
                <a:srgbClr val="B17733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38760" lvl="3" marL="1280160" marR="0" rtl="0" algn="l">
              <a:spcBef>
                <a:spcPts val="300"/>
              </a:spcBef>
              <a:buClr>
                <a:srgbClr val="D58F3E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33680" lvl="4" marL="1554480" marR="0" rtl="0" algn="l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cxnSp>
        <p:nvCxnSpPr>
          <p:cNvPr id="49" name="Shape 49"/>
          <p:cNvCxnSpPr/>
          <p:nvPr/>
        </p:nvCxnSpPr>
        <p:spPr>
          <a:xfrm>
            <a:off x="562945" y="2180218"/>
            <a:ext cx="3749040" cy="1587"/>
          </a:xfrm>
          <a:prstGeom prst="straightConnector1">
            <a:avLst/>
          </a:prstGeom>
          <a:noFill/>
          <a:ln cap="flat" cmpd="sng" w="12700">
            <a:solidFill>
              <a:srgbClr val="E8E8E7"/>
            </a:solidFill>
            <a:prstDash val="solid"/>
            <a:round/>
            <a:headEnd len="med" w="med" type="none"/>
            <a:tailEnd len="med" w="med" type="none"/>
          </a:ln>
          <a:effectLst>
            <a:outerShdw blurRad="34924" rotWithShape="0" algn="tl">
              <a:srgbClr val="000000">
                <a:alpha val="54901"/>
              </a:srgbClr>
            </a:outerShdw>
          </a:effectLst>
        </p:spPr>
      </p:cxnSp>
      <p:cxnSp>
        <p:nvCxnSpPr>
          <p:cNvPr id="50" name="Shape 50"/>
          <p:cNvCxnSpPr/>
          <p:nvPr/>
        </p:nvCxnSpPr>
        <p:spPr>
          <a:xfrm>
            <a:off x="4754880" y="2180218"/>
            <a:ext cx="3749040" cy="1587"/>
          </a:xfrm>
          <a:prstGeom prst="straightConnector1">
            <a:avLst/>
          </a:prstGeom>
          <a:noFill/>
          <a:ln cap="flat" cmpd="sng" w="12700">
            <a:solidFill>
              <a:srgbClr val="E8E8E7"/>
            </a:solidFill>
            <a:prstDash val="solid"/>
            <a:round/>
            <a:headEnd len="med" w="med" type="none"/>
            <a:tailEnd len="med" w="med" type="none"/>
          </a:ln>
          <a:effectLst>
            <a:outerShdw blurRad="34924" rotWithShape="0" algn="tl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457200"/>
            <a:ext cx="6248399" cy="571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B17733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6781800" y="1600200"/>
            <a:ext cx="1984247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84480" lvl="1" marL="640080" marR="0" rtl="0" algn="l">
              <a:spcBef>
                <a:spcPts val="300"/>
              </a:spcBef>
              <a:buClr>
                <a:srgbClr val="D58F3E"/>
              </a:buClr>
              <a:buFont typeface="Noto Sans Symbols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31139" lvl="2" marL="1005839" marR="0" rtl="0" algn="l">
              <a:spcBef>
                <a:spcPts val="300"/>
              </a:spcBef>
              <a:buClr>
                <a:srgbClr val="B17733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38760" lvl="3" marL="1280160" marR="0" rtl="0" algn="l">
              <a:spcBef>
                <a:spcPts val="300"/>
              </a:spcBef>
              <a:buClr>
                <a:srgbClr val="D58F3E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33680" lvl="4" marL="1554480" marR="0" rtl="0" algn="l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x="6781800" y="457200"/>
            <a:ext cx="19811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onstantia"/>
              <a:buNone/>
              <a:defRPr b="1" i="0" sz="18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6629400" y="457200"/>
            <a:ext cx="20574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onstantia"/>
              <a:buNone/>
              <a:defRPr b="1" i="0" sz="18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457200" y="457200"/>
            <a:ext cx="6019799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rotWithShape="0" algn="ctr" sy="103000">
              <a:srgbClr val="000000">
                <a:alpha val="31764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accent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B17733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629400" y="1600200"/>
            <a:ext cx="205740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19710" lvl="1" marL="64008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7164" lvl="2" marL="1005839" marR="0" rtl="0" algn="l">
              <a:spcBef>
                <a:spcPts val="300"/>
              </a:spcBef>
              <a:buClr>
                <a:srgbClr val="B17733"/>
              </a:buClr>
              <a:buSzPct val="85000"/>
              <a:buFont typeface="Noto Sans Symbols"/>
              <a:buChar char="●"/>
              <a:defRPr b="0" i="0" sz="1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90182" lvl="3" marL="128016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85102" lvl="4" marL="155448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B17733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D58F3E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sp>
        <p:nvSpPr>
          <p:cNvPr id="10" name="Shape 10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5" Type="http://schemas.openxmlformats.org/officeDocument/2006/relationships/image" Target="../media/image06.png"/><Relationship Id="rId6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09.png"/><Relationship Id="rId5" Type="http://schemas.openxmlformats.org/officeDocument/2006/relationships/image" Target="../media/image02.png"/><Relationship Id="rId6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wsj.com/video/saudi-arabia-vs-iran-the-sunni-shiite-proxy-wars/A7B70696-9A6D-4B26-88EC-BBFDD44AE112.html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FbWmBUONtFY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subTitle"/>
          </p:nvPr>
        </p:nvSpPr>
        <p:spPr>
          <a:xfrm>
            <a:off x="457200" y="3699803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40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Unit 4 Lesson 6</a:t>
            </a:r>
          </a:p>
          <a:p>
            <a:pPr indent="0" lvl="0" marL="0" marR="0" rtl="0" algn="ctr">
              <a:spcBef>
                <a:spcPts val="60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40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Religious Conflicts</a:t>
            </a:r>
          </a:p>
        </p:txBody>
      </p:sp>
      <p:sp>
        <p:nvSpPr>
          <p:cNvPr id="91" name="Shape 91"/>
          <p:cNvSpPr txBox="1"/>
          <p:nvPr>
            <p:ph type="ctrTitle"/>
          </p:nvPr>
        </p:nvSpPr>
        <p:spPr>
          <a:xfrm>
            <a:off x="457200" y="1433732"/>
            <a:ext cx="83057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9F9F9"/>
              </a:buClr>
              <a:buSzPct val="25000"/>
              <a:buFont typeface="Constantia"/>
              <a:buNone/>
            </a:pPr>
            <a:r>
              <a:rPr b="0" i="0" lang="en-US" sz="48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The Human Mosaic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27708"/>
            <a:ext cx="4953000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what ways are the conflicts in Southwest Asia and Kashmir similar?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is the conflict in Tibet different from those in other countries?</a:t>
            </a: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9F9F9"/>
              </a:buClr>
              <a:buSzPct val="25000"/>
              <a:buFont typeface="Constantia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Essential ?’s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7903" r="0" t="0"/>
          <a:stretch/>
        </p:blipFill>
        <p:spPr>
          <a:xfrm>
            <a:off x="1011382" y="3429000"/>
            <a:ext cx="7456342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9F9F9"/>
              </a:buClr>
              <a:buSzPct val="25000"/>
              <a:buFont typeface="Constantia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Map Items on SIM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838200"/>
            <a:ext cx="2666999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Israel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Palestine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Jerusalem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Egypt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Jordan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Iraq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Syria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Lebanon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Golan Heights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Gaza Strip</a:t>
            </a:r>
          </a:p>
          <a:p>
            <a:pPr indent="-274320" lvl="0" marL="274320" marR="0" rtl="0" algn="ctr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India</a:t>
            </a:r>
          </a:p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6040582" y="803564"/>
            <a:ext cx="2667553" cy="5825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Kashmir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Sri Lanka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Tibet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China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Lhasa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Beijing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Northern Ireland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Republic of Ireland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United Kingdom</a:t>
            </a:r>
          </a:p>
          <a:p>
            <a:pPr indent="0" lvl="0" marL="0" marR="0" rtl="0" algn="l">
              <a:spcBef>
                <a:spcPts val="60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2906" y="990600"/>
            <a:ext cx="3424782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335" y="4572001"/>
            <a:ext cx="3086099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2057400"/>
            <a:ext cx="822960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Diaspora – around 70 AD, time religious conflict goes back to, Romans demolished Jerusalem and expelled Jews from the region.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Autonomous – independent or self-governing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Dalai Lama – political and spiritual leader of Tibetan Buddhists.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Panchen Lama – the 2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nd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highest ranking political and spiritual leader of Tibetan Buddhists</a:t>
            </a:r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9F9F9"/>
              </a:buClr>
              <a:buSzPct val="25000"/>
              <a:buFont typeface="Constantia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Vocabulary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400" y="0"/>
            <a:ext cx="4800600" cy="213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20710" y="4177146"/>
            <a:ext cx="3324225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572001"/>
            <a:ext cx="2992437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450272" y="1905000"/>
            <a:ext cx="82296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Cultural Genocide - is the systematic destruction of traditions, values, language, and other elements which make a one group of people distinct from other groups.</a:t>
            </a: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Irish Republican Army – a paramilitary group, organized to force the end of British occupation of Northern Ireland and encourage politically unified Ireland.</a:t>
            </a:r>
          </a:p>
          <a:p>
            <a:pPr indent="-274320" lvl="0" marL="274320" marR="0" rtl="0" algn="ctr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Ethnicity – the common ancestral or cultural characteristics within a group of people.</a:t>
            </a:r>
          </a:p>
        </p:txBody>
      </p:sp>
      <p:sp>
        <p:nvSpPr>
          <p:cNvPr id="123" name="Shape 123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9F9F9"/>
              </a:buClr>
              <a:buSzPct val="25000"/>
              <a:buFont typeface="Constantia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Vocab. Continued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90055"/>
            <a:ext cx="3650672" cy="185979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4325216"/>
            <a:ext cx="333375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400" y="4236592"/>
            <a:ext cx="3248891" cy="259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6">
            <a:alphaModFix/>
          </a:blip>
          <a:srcRect b="12414" l="0" r="0" t="15166"/>
          <a:stretch/>
        </p:blipFill>
        <p:spPr>
          <a:xfrm>
            <a:off x="3810000" y="5029200"/>
            <a:ext cx="3200399" cy="163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381000" y="2819400"/>
            <a:ext cx="82296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nstantia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is the 1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thing that comes to your mind when you hear the phrase “the Middle East”</a:t>
            </a:r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nstantia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Where do you think the Middle East is located?</a:t>
            </a:r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nstantia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countries are included in the Middle East?</a:t>
            </a:r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nstantia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are the characteristics of the Middle East?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r>
              <a:rPr b="0" i="0" lang="en-US" sz="2000" u="sng" cap="none" strike="noStrike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http://www.wsj.com/video/saudi-arabia-vs-iran-the-sunni-shiite-proxy-wars/A7B70696-9A6D-4B26-88EC-BBFDD44AE112.html</a:t>
            </a:r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nstantia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aspects of religious conflict do you see in the video?</a:t>
            </a:r>
          </a:p>
          <a:p>
            <a:pPr indent="-514350" lvl="0" marL="51435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Constantia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questions do you still have about this conflict?</a:t>
            </a:r>
          </a:p>
        </p:txBody>
      </p:sp>
      <p:sp>
        <p:nvSpPr>
          <p:cNvPr id="133" name="Shape 133"/>
          <p:cNvSpPr txBox="1"/>
          <p:nvPr>
            <p:ph type="title"/>
          </p:nvPr>
        </p:nvSpPr>
        <p:spPr>
          <a:xfrm rot="-1794169">
            <a:off x="-226212" y="555965"/>
            <a:ext cx="39623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9F9F9"/>
              </a:buClr>
              <a:buSzPct val="25000"/>
              <a:buFont typeface="Constantia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Class Discussion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47829"/>
            <a:ext cx="5687290" cy="2839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464127" y="709612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In Groups complete IR-28 using Religious Conflict articles.</a:t>
            </a: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457200" y="152400"/>
            <a:ext cx="8229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9F9F9"/>
              </a:buClr>
              <a:buSzPct val="25000"/>
              <a:buFont typeface="Constantia"/>
              <a:buNone/>
            </a:pPr>
            <a:r>
              <a:rPr b="0" i="0" lang="en-US" sz="378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Group Work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3725782"/>
            <a:ext cx="2860963" cy="319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b="4140" l="0" r="0" t="4141"/>
          <a:stretch/>
        </p:blipFill>
        <p:spPr>
          <a:xfrm>
            <a:off x="2590800" y="1066800"/>
            <a:ext cx="4066308" cy="279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5462" y="3773653"/>
            <a:ext cx="4378036" cy="2969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600" u="sng" cap="none" strike="noStrike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https://www.youtube.com/watch?v=FbWmBUONtFY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What would you do?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How can you be more accepting and prevent prejudice?</a:t>
            </a:r>
          </a:p>
        </p:txBody>
      </p:sp>
      <p:sp>
        <p:nvSpPr>
          <p:cNvPr id="149" name="Shape 149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9F9F9"/>
              </a:buClr>
              <a:buSzPct val="25000"/>
              <a:buFont typeface="Constantia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Video Analysis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799" y="2912200"/>
            <a:ext cx="4953001" cy="32123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11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Read IR-29 and complete IR-30</a:t>
            </a:r>
          </a:p>
        </p:txBody>
      </p:sp>
      <p:sp>
        <p:nvSpPr>
          <p:cNvPr id="156" name="Shape 156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9F9F9"/>
              </a:buClr>
              <a:buSzPct val="25000"/>
              <a:buFont typeface="Constantia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Time for Work ☺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273" y="2438400"/>
            <a:ext cx="8713107" cy="322897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