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Arial Narrow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alNarrow-bold.fntdata"/><Relationship Id="rId12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boldItalic.fntdata"/><Relationship Id="rId14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2192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685800" y="200788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99218"/>
            <a:ext cx="4525963" cy="79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09600" y="3462337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09600" y="1600199"/>
            <a:ext cx="3733800" cy="5746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800600" y="1600199"/>
            <a:ext cx="3733800" cy="5746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7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3962400" y="1447800"/>
            <a:ext cx="4648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612647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Arial Narrow"/>
              <a:buNone/>
              <a:defRPr b="0" i="0" sz="1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12647" y="2547891"/>
            <a:ext cx="2971799" cy="3167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type="title"/>
          </p:nvPr>
        </p:nvSpPr>
        <p:spPr>
          <a:xfrm>
            <a:off x="609600" y="1447800"/>
            <a:ext cx="2971799" cy="10972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Arial Narrow"/>
              <a:buNone/>
              <a:defRPr b="0" i="0" sz="1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4657344" y="1447800"/>
            <a:ext cx="3419855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09600" y="2547890"/>
            <a:ext cx="2971799" cy="24051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09600" y="1600200"/>
            <a:ext cx="79247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4950" lvl="0" marL="3429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77800" lvl="1" marL="74295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120650" lvl="2" marL="1143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120650" lvl="3" marL="1600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120650" lvl="4" marL="20574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120650" lvl="5" marL="25146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120650" lvl="6" marL="29718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120650" lvl="7" marL="34290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120650" lvl="8" marL="3886200" marR="0" rtl="0" algn="l">
              <a:lnSpc>
                <a:spcPct val="100000"/>
              </a:lnSpc>
              <a:spcBef>
                <a:spcPts val="340"/>
              </a:spcBef>
              <a:spcAft>
                <a:spcPts val="600"/>
              </a:spcAft>
              <a:buClr>
                <a:schemeClr val="lt2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07.png"/><Relationship Id="rId6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xM50XlTTWhM" TargetMode="External"/><Relationship Id="rId4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subTitle"/>
          </p:nvPr>
        </p:nvSpPr>
        <p:spPr>
          <a:xfrm>
            <a:off x="1343025" y="838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Unit 4 Lesson 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 Diffusion</a:t>
            </a:r>
          </a:p>
        </p:txBody>
      </p:sp>
      <p:sp>
        <p:nvSpPr>
          <p:cNvPr id="88" name="Shape 88"/>
          <p:cNvSpPr txBox="1"/>
          <p:nvPr>
            <p:ph type="ctrTitle"/>
          </p:nvPr>
        </p:nvSpPr>
        <p:spPr>
          <a:xfrm>
            <a:off x="609600" y="27708"/>
            <a:ext cx="7772400" cy="8104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HUMAN MOSAIC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953491"/>
            <a:ext cx="42671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ESSENTIAL ?’S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0" y="1600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What are examples of  American culture that have diffused to other parts of the world?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What are examples of culture that have diffused to the United States?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6418" t="0"/>
          <a:stretch/>
        </p:blipFill>
        <p:spPr>
          <a:xfrm>
            <a:off x="838200" y="2547924"/>
            <a:ext cx="7162799" cy="43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819400" y="5715000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MAP ITEMS ON SIM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09600" y="3124200"/>
            <a:ext cx="79247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North America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South America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Asia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Africa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United States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Canada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India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Nigeria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Barbados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Hong Kong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Singapore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Australia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Athens, Greece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Rome, Italy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United Kingdom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Dominican Republic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Puerto Rico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21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Japan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5562598" cy="320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VOCABULARY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0" y="1600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Diffusion – concept of culture and ideas moving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Cultural Diffusion – movement of cultural traits and ideas from one place to another.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Direct Democracy – required all citizens to participate directly in government.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Each citizen votes on issues &amp; serves on juries.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Representative Democracy – election of representatives to make decisions for the masses.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Acculturation – process by which cultural characteristics of one group of people become the normal exception in another region.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20782"/>
            <a:ext cx="4190999" cy="203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876800"/>
            <a:ext cx="2943224" cy="198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4876800"/>
            <a:ext cx="3017981" cy="195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198" y="4876800"/>
            <a:ext cx="2937932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09600" y="274637"/>
            <a:ext cx="7924799" cy="715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VIDEO ANALYSIS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0" y="11430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Identify as many cultural aspects from the video as you can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https://www.youtube.com/watch?v=xM50XlTTWhM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How did this make you reflect on your own culture and patriotism?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What makes you proud of the country you come from?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4100" y="2964873"/>
            <a:ext cx="4343400" cy="2794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 A CLASS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Discuss and Complete Chart from IR-10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119744"/>
            <a:ext cx="3695699" cy="43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09600" y="274637"/>
            <a:ext cx="7924799" cy="868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 Narrow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ON YOUR OWN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78872" y="11430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Read IR-11 and Complete IR-12 &amp; IR-13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828800"/>
            <a:ext cx="4953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