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04AE11-851A-431C-8D9C-DAEA40A381A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1BB6A67-B126-4984-A093-C38B5107C49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639vev1Rw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4316">
            <a:off x="2777726" y="3157416"/>
            <a:ext cx="608076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22375"/>
          </a:xfrm>
        </p:spPr>
        <p:txBody>
          <a:bodyPr/>
          <a:lstStyle/>
          <a:p>
            <a:r>
              <a:rPr lang="en-US" dirty="0" smtClean="0"/>
              <a:t>Population and 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88859"/>
            <a:ext cx="441960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Unit 5 Lesson 1</a:t>
            </a:r>
          </a:p>
          <a:p>
            <a:r>
              <a:rPr lang="en-US" sz="2800" b="1" dirty="0" smtClean="0"/>
              <a:t>Introduction to Demography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What topics are identified as a part of demography, or the study of human geography?</a:t>
            </a:r>
          </a:p>
          <a:p>
            <a:r>
              <a:rPr lang="en-US" dirty="0" smtClean="0"/>
              <a:t>How is the study of demographics a good predictor of standard of living?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2286000"/>
            <a:ext cx="7885232" cy="431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9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Map Items on SIM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2514600" cy="543098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Zimbabwe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Libya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Costa Rica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Haiti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United States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Italy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Russia</a:t>
            </a: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Israel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143000"/>
            <a:ext cx="2438400" cy="54864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Yemen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Maldives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Afghanistan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Singapore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Cambodia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Japan</a:t>
            </a:r>
          </a:p>
          <a:p>
            <a:pPr algn="ctr"/>
            <a:r>
              <a:rPr lang="en-US" sz="3000" b="1" dirty="0">
                <a:solidFill>
                  <a:srgbClr val="FF0000"/>
                </a:solidFill>
              </a:rPr>
              <a:t>North Korea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275719" cy="4130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211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4540" y="12954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Demography – </a:t>
            </a:r>
            <a:r>
              <a:rPr lang="en-US" dirty="0"/>
              <a:t>the study of statistics such as births, deaths, income, or the incidence of disease, which illustrate the changing structure of human populations.</a:t>
            </a:r>
            <a:endParaRPr lang="en-US" dirty="0" smtClean="0"/>
          </a:p>
          <a:p>
            <a:r>
              <a:rPr lang="en-US" dirty="0" smtClean="0"/>
              <a:t>Life Expectancy – the # of years people are expected to live.</a:t>
            </a:r>
          </a:p>
          <a:p>
            <a:r>
              <a:rPr lang="en-US" dirty="0" smtClean="0"/>
              <a:t>Fertility Rate – the average # of children born to a woman during her lifetime.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4"/>
          <a:stretch/>
        </p:blipFill>
        <p:spPr bwMode="auto">
          <a:xfrm>
            <a:off x="5025365" y="76200"/>
            <a:ext cx="3276600" cy="191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2"/>
          <a:stretch/>
        </p:blipFill>
        <p:spPr bwMode="auto">
          <a:xfrm>
            <a:off x="4220067" y="1828800"/>
            <a:ext cx="4694592" cy="19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23" y="3736596"/>
            <a:ext cx="4923933" cy="31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8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3855"/>
            <a:ext cx="4038600" cy="685800"/>
          </a:xfrm>
        </p:spPr>
        <p:txBody>
          <a:bodyPr/>
          <a:lstStyle/>
          <a:p>
            <a:r>
              <a:rPr lang="en-US" dirty="0" smtClean="0"/>
              <a:t>Vocab.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609600"/>
            <a:ext cx="4038600" cy="3724275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Literacy Rate – the % of people who can read &amp; write their language.</a:t>
            </a:r>
          </a:p>
          <a:p>
            <a:r>
              <a:rPr lang="en-US" sz="2000" b="1" dirty="0" smtClean="0"/>
              <a:t>Rate of Natural Increase – growth rate.</a:t>
            </a:r>
          </a:p>
          <a:p>
            <a:r>
              <a:rPr lang="en-US" sz="2000" b="1" dirty="0" smtClean="0"/>
              <a:t>J-curve – concept that helps us understand the growth of global population over time.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562600" cy="2936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3607899"/>
            <a:ext cx="4225636" cy="2943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4785" r="7030"/>
          <a:stretch/>
        </p:blipFill>
        <p:spPr bwMode="auto">
          <a:xfrm>
            <a:off x="4891339" y="3200400"/>
            <a:ext cx="4176461" cy="353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Population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groups – Imagine the 10 objects in the bag represent the entire population of the world.</a:t>
            </a:r>
          </a:p>
          <a:p>
            <a:pPr lvl="1"/>
            <a:r>
              <a:rPr lang="en-US" dirty="0" smtClean="0"/>
              <a:t>Estimate the % of male &amp; female</a:t>
            </a:r>
          </a:p>
          <a:p>
            <a:pPr lvl="1"/>
            <a:r>
              <a:rPr lang="en-US" dirty="0" smtClean="0"/>
              <a:t>Children vs adults</a:t>
            </a:r>
          </a:p>
          <a:p>
            <a:pPr lvl="1"/>
            <a:r>
              <a:rPr lang="en-US" dirty="0" smtClean="0"/>
              <a:t>Population living on each continent</a:t>
            </a:r>
          </a:p>
          <a:p>
            <a:pPr lvl="1"/>
            <a:r>
              <a:rPr lang="en-US" dirty="0" smtClean="0"/>
              <a:t>Literate vs illiterate</a:t>
            </a:r>
          </a:p>
          <a:p>
            <a:pPr lvl="1"/>
            <a:r>
              <a:rPr lang="en-US" dirty="0" smtClean="0"/>
              <a:t>Starving, undernourished, overweight, &amp; extreme wealthy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How do your estimates compare to the chart on IR-1 inside the bag?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Were your answers close to the chart and what surprised you?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www.youtube.com/watch?v=i4639vev1Rw</a:t>
            </a:r>
            <a:endParaRPr lang="en-US" smtClean="0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3975100" cy="298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05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Demographic Data Discussion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648200" cy="36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419600"/>
            <a:ext cx="4648200" cy="228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1371600"/>
            <a:ext cx="396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Discussion ?’s: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Which area of the world has the lowest life expectancy?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conclusions might you draw about an area of the world based on its fertility rate?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countries have the highest literacy rates among Men? Women?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What do you think these three factors – life expectancy, fertility rate, and literacy rate – mean in terms of standard of living?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Work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038600" cy="4525963"/>
          </a:xfrm>
        </p:spPr>
        <p:txBody>
          <a:bodyPr/>
          <a:lstStyle/>
          <a:p>
            <a:r>
              <a:rPr lang="en-US" dirty="0" smtClean="0"/>
              <a:t>Using the reading from IR-4</a:t>
            </a:r>
          </a:p>
          <a:p>
            <a:pPr lvl="1"/>
            <a:r>
              <a:rPr lang="en-US" dirty="0" smtClean="0"/>
              <a:t>Complete the KIM Chart on IR-3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83" y="1905000"/>
            <a:ext cx="5956216" cy="4496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75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Time – Turn Writing into Basket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Explain how the study of demographic information can be used to make economic, social, and political decisions.</a:t>
            </a:r>
          </a:p>
          <a:p>
            <a:pPr lvl="1"/>
            <a:r>
              <a:rPr lang="en-US" dirty="0" smtClean="0"/>
              <a:t>Include specific examples and use the terminology you learned from the lesson. ( Go back into the reading)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749800" cy="3562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6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807</TotalTime>
  <Words>376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Population and Migration</vt:lpstr>
      <vt:lpstr>Essential ?’s</vt:lpstr>
      <vt:lpstr>Map Items on SIM</vt:lpstr>
      <vt:lpstr>Vocabulary</vt:lpstr>
      <vt:lpstr>Vocab. Continued</vt:lpstr>
      <vt:lpstr>Population Geography</vt:lpstr>
      <vt:lpstr>Demographic Data Discussion </vt:lpstr>
      <vt:lpstr>Work Time </vt:lpstr>
      <vt:lpstr>Journal Time – Turn Writing into Basket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2016-01-13T18:09:32Z</dcterms:created>
  <dcterms:modified xsi:type="dcterms:W3CDTF">2016-06-05T20:53:46Z</dcterms:modified>
</cp:coreProperties>
</file>