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B75640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7A6B62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B29D00"/>
              </a:buClr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29" name="Shape 2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34" name="Shape 3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1"/>
              </a:buClr>
              <a:buFont typeface="Georgia"/>
              <a:buNone/>
              <a:defRPr b="0" i="0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Shape 150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1" name="Shape 151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53" name="Shape 53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4" name="Shape 54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Georgia"/>
              <a:buNone/>
              <a:defRPr b="0" i="0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solidFill>
          <a:schemeClr val="l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cxnSp>
        <p:nvCxnSpPr>
          <p:cNvPr id="63" name="Shape 63"/>
          <p:cNvCxnSpPr/>
          <p:nvPr/>
        </p:nvCxnSpPr>
        <p:spPr>
          <a:xfrm flipH="1" rot="10800000">
            <a:off x="4563080" y="1575652"/>
            <a:ext cx="8920" cy="481955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382" lvl="0" marL="274320" marR="0" rtl="0" algn="l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78" name="Shape 78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2" name="Shape 82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Georgia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1940" lvl="1" marL="54864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760" lvl="2" marL="822960" marR="0" rtl="0" algn="l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680" lvl="3" marL="109728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Shape 11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16" name="Shape 116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1" name="Shape 1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Georgia"/>
              <a:buNone/>
              <a:defRPr b="1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548640" marR="0" rtl="0" algn="l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91135" lvl="2" marL="822960" marR="0" rtl="0" algn="l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93675" lvl="3" marL="1097280" marR="0" rtl="0" algn="l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71450" lvl="4" marL="1371600" marR="0" rtl="0" algn="l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4" name="Shape 13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60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A9798"/>
              </a:buClr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8587" lvl="0" marL="27432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415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3510" lvl="2" marL="82296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780" lvl="3" marL="1097280" marR="0" rtl="0" algn="l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14300" lvl="4" marL="137160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udio-lingua.eu/?lang=en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subTitle"/>
          </p:nvPr>
        </p:nvSpPr>
        <p:spPr>
          <a:xfrm>
            <a:off x="1257300" y="914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UNIT 6 LESSON 8</a:t>
            </a:r>
          </a:p>
          <a:p>
            <a:pPr indent="0" lvl="0" marL="0" marR="0" rtl="0" algn="ctr">
              <a:spcBef>
                <a:spcPts val="64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CULTURAL GLOBALIZATION</a:t>
            </a:r>
          </a:p>
        </p:txBody>
      </p:sp>
      <p:sp>
        <p:nvSpPr>
          <p:cNvPr id="163" name="Shape 163"/>
          <p:cNvSpPr txBox="1"/>
          <p:nvPr>
            <p:ph type="ctrTitle"/>
          </p:nvPr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b="0" i="0" lang="en-US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Political Geography &amp; Globalization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743200"/>
            <a:ext cx="7086600" cy="376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Essential ?’s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Georgia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 Confucius Institutes diffuse Chinese culture?</a:t>
            </a:r>
          </a:p>
          <a:p>
            <a:pPr indent="-514350" lvl="0" marL="514350" marR="0" rtl="0" algn="l">
              <a:spcBef>
                <a:spcPts val="540"/>
              </a:spcBef>
              <a:buClr>
                <a:schemeClr val="accent1"/>
              </a:buClr>
              <a:buSzPct val="85000"/>
              <a:buFont typeface="Georgia"/>
              <a:buAutoNum type="arabicPeriod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language is spoken throughout the world by more people, either as a 1</a:t>
            </a:r>
            <a:r>
              <a:rPr b="0" baseline="3000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or 2</a:t>
            </a:r>
            <a:r>
              <a:rPr b="0" baseline="3000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nd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language?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429000"/>
            <a:ext cx="5029199" cy="30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250623"/>
            <a:ext cx="3518188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Map Items on SIM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01752" y="1527048"/>
            <a:ext cx="8503920" cy="4797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China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United States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Russia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Korea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England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France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Thailand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Iran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Pakistan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Indonesia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Athens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Rome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South Africa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Bosnia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spcAft>
                <a:spcPts val="0"/>
              </a:spcAft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Ukraine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8"/>
              </a:spcBef>
              <a:buClr>
                <a:schemeClr val="accent1"/>
              </a:buClr>
              <a:buSzPct val="84552"/>
              <a:buFont typeface="Noto Sans Symbols"/>
              <a:buChar char="●"/>
            </a:pPr>
            <a:r>
              <a:rPr b="1" i="0" lang="en-US" sz="189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Kyrgyzstan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108" y="1524000"/>
            <a:ext cx="633499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1" i="0" lang="en-US" sz="4800" u="sng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NO VOCABULARY!!!</a:t>
            </a:r>
          </a:p>
        </p:txBody>
      </p:sp>
      <p:pic>
        <p:nvPicPr>
          <p:cNvPr id="185" name="Shape 1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933" y="2202250"/>
            <a:ext cx="3912757" cy="26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657600"/>
            <a:ext cx="298132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0587" y="1221365"/>
            <a:ext cx="3121962" cy="190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1221365"/>
            <a:ext cx="2978104" cy="213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9400" y="4000501"/>
            <a:ext cx="3517899" cy="263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Class Discussion Before &amp; After Audio Clip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52400" y="1524000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the best way to learn a new language?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challenges do people face when moving to a place where their native language is not spoken?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None/>
            </a:pPr>
            <a:r>
              <a:t/>
            </a:r>
            <a:endParaRPr b="0" i="0" sz="2497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http://www.audio-lingua.eu/?lang=en</a:t>
            </a:r>
          </a:p>
          <a:p>
            <a:pPr indent="-281940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ct val="71225"/>
              <a:buFont typeface="Noto Sans Symbols"/>
              <a:buChar char="○"/>
            </a:pPr>
            <a:r>
              <a:rPr b="0" i="0" lang="en-US" sz="2035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Teachers select which ever language you want.</a:t>
            </a:r>
          </a:p>
          <a:p>
            <a:pPr indent="-281940" lvl="1" marL="54864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2"/>
              </a:buClr>
              <a:buSzPct val="71225"/>
              <a:buFont typeface="Noto Sans Symbols"/>
              <a:buNone/>
            </a:pPr>
            <a:r>
              <a:t/>
            </a:r>
            <a:endParaRPr b="0" i="0" sz="2035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did you feel like when you first heard the audio?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99"/>
              </a:spcBef>
              <a:buClr>
                <a:schemeClr val="accent1"/>
              </a:buClr>
              <a:buSzPct val="84898"/>
              <a:buFont typeface="Noto Sans Symbols"/>
              <a:buChar char="●"/>
            </a:pPr>
            <a:r>
              <a:rPr b="0" i="0" lang="en-US" sz="249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would you feel if this entire class were conducted in a language you didn’t know but were going to be tested over?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652711"/>
            <a:ext cx="2877416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Work Time ☺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Complete IR/37,39,40</a:t>
            </a:r>
          </a:p>
          <a:p>
            <a:pPr indent="-281940" lvl="1" marL="548640" marR="0" rtl="0" algn="l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Using Reading from IR-38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514600"/>
            <a:ext cx="4876799" cy="406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