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21"/>
  </p:handoutMasterIdLst>
  <p:sldIdLst>
    <p:sldId id="256" r:id="rId2"/>
    <p:sldId id="261" r:id="rId3"/>
    <p:sldId id="274" r:id="rId4"/>
    <p:sldId id="257" r:id="rId5"/>
    <p:sldId id="258" r:id="rId6"/>
    <p:sldId id="271" r:id="rId7"/>
    <p:sldId id="260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27AD74F-5C86-44EC-B585-F56B49B13D88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16F9CA-0A44-4C60-89A7-1DA751C8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9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347854-292E-4C5D-BEBC-FC678DC2AD5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8023D0-9A56-4C7B-BC97-D85C0E078A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industrial-revolutio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Geography &amp;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Unit 2 Lesson 3</a:t>
            </a:r>
          </a:p>
          <a:p>
            <a:r>
              <a:rPr lang="en-US" sz="2800" dirty="0" smtClean="0"/>
              <a:t>Industrialization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60198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9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638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used for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524000"/>
            <a:ext cx="3657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1700’s</a:t>
            </a:r>
          </a:p>
          <a:p>
            <a:pPr lvl="1"/>
            <a:r>
              <a:rPr lang="en-US" dirty="0"/>
              <a:t>Coal</a:t>
            </a:r>
          </a:p>
          <a:p>
            <a:pPr lvl="2"/>
            <a:r>
              <a:rPr lang="en-US" dirty="0"/>
              <a:t>England &amp; Whales</a:t>
            </a:r>
          </a:p>
          <a:p>
            <a:pPr lvl="2"/>
            <a:r>
              <a:rPr lang="en-US" dirty="0"/>
              <a:t>Ruhr Valley – Germany</a:t>
            </a:r>
          </a:p>
          <a:p>
            <a:pPr lvl="2"/>
            <a:r>
              <a:rPr lang="en-US" dirty="0"/>
              <a:t>Eastern USA</a:t>
            </a:r>
          </a:p>
          <a:p>
            <a:pPr lvl="2"/>
            <a:r>
              <a:rPr lang="en-US" dirty="0"/>
              <a:t>China</a:t>
            </a:r>
          </a:p>
          <a:p>
            <a:pPr lvl="3"/>
            <a:r>
              <a:rPr lang="en-US" dirty="0"/>
              <a:t>Exploited resource</a:t>
            </a:r>
          </a:p>
          <a:p>
            <a:pPr lvl="1"/>
            <a:r>
              <a:rPr lang="en-US" dirty="0"/>
              <a:t>Inexpensive to mine but damages the physical environment</a:t>
            </a:r>
          </a:p>
          <a:p>
            <a:r>
              <a:rPr lang="en-US" dirty="0"/>
              <a:t>Present Day</a:t>
            </a:r>
          </a:p>
          <a:p>
            <a:pPr lvl="1"/>
            <a:r>
              <a:rPr lang="en-US" dirty="0"/>
              <a:t>Oil &amp; Natural Gas</a:t>
            </a:r>
          </a:p>
          <a:p>
            <a:pPr lvl="2"/>
            <a:r>
              <a:rPr lang="en-US" dirty="0"/>
              <a:t>Cheaper to extract, refine &amp; use</a:t>
            </a:r>
          </a:p>
          <a:p>
            <a:pPr lvl="1"/>
            <a:r>
              <a:rPr lang="en-US" dirty="0"/>
              <a:t>Nuclear Energy</a:t>
            </a:r>
          </a:p>
          <a:p>
            <a:pPr lvl="2"/>
            <a:r>
              <a:rPr lang="en-US" dirty="0"/>
              <a:t>Cleaner burning &amp; less negative impact on environment than fossil fuels</a:t>
            </a:r>
          </a:p>
          <a:p>
            <a:pPr lvl="1"/>
            <a:r>
              <a:rPr lang="en-US" dirty="0"/>
              <a:t>Mass Production of Nuclear Energy Limited</a:t>
            </a:r>
          </a:p>
          <a:p>
            <a:pPr lvl="2"/>
            <a:r>
              <a:rPr lang="en-US" dirty="0"/>
              <a:t>Nuclear incident</a:t>
            </a:r>
          </a:p>
          <a:p>
            <a:pPr lvl="2"/>
            <a:r>
              <a:rPr lang="en-US" dirty="0"/>
              <a:t>Radioactive </a:t>
            </a:r>
            <a:r>
              <a:rPr lang="en-US" dirty="0" smtClean="0"/>
              <a:t>waste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6918"/>
            <a:ext cx="4648200" cy="251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3962400" cy="762000"/>
          </a:xfrm>
        </p:spPr>
        <p:txBody>
          <a:bodyPr/>
          <a:lstStyle/>
          <a:p>
            <a:r>
              <a:rPr lang="en-US" dirty="0" smtClean="0"/>
              <a:t>European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4267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European exploitation of natural resources in distant lands provided jobs in homeland to maintain lifestyle &amp; established markets in other countries to sell goods &amp; services.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079" r="5313" b="3353"/>
          <a:stretch/>
        </p:blipFill>
        <p:spPr bwMode="auto">
          <a:xfrm>
            <a:off x="4502778" y="1219200"/>
            <a:ext cx="4431322" cy="443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18252"/>
            <a:ext cx="4419600" cy="333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1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7543800" cy="602673"/>
          </a:xfrm>
        </p:spPr>
        <p:txBody>
          <a:bodyPr/>
          <a:lstStyle/>
          <a:p>
            <a:r>
              <a:rPr lang="en-US" dirty="0" smtClean="0"/>
              <a:t>World Since 1750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1371600"/>
            <a:ext cx="3657600" cy="3886200"/>
          </a:xfrm>
        </p:spPr>
        <p:txBody>
          <a:bodyPr/>
          <a:lstStyle/>
          <a:p>
            <a:r>
              <a:rPr lang="en-US" dirty="0" smtClean="0"/>
              <a:t>More:</a:t>
            </a:r>
          </a:p>
          <a:p>
            <a:pPr lvl="1"/>
            <a:r>
              <a:rPr lang="en-US" dirty="0" smtClean="0"/>
              <a:t>People in Urban areas</a:t>
            </a:r>
          </a:p>
          <a:p>
            <a:pPr lvl="1"/>
            <a:r>
              <a:rPr lang="en-US" dirty="0" smtClean="0"/>
              <a:t>People working in Secondary &amp; Tertiary Sector</a:t>
            </a:r>
          </a:p>
          <a:p>
            <a:pPr lvl="1"/>
            <a:r>
              <a:rPr lang="en-US" dirty="0" smtClean="0"/>
              <a:t>Technology that changes our daily activities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685800"/>
            <a:ext cx="3657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 for Countries to interact with each other.</a:t>
            </a:r>
          </a:p>
          <a:p>
            <a:r>
              <a:rPr lang="en-US" dirty="0" smtClean="0"/>
              <a:t>Wallerstein’s World System Theory – examines spatial relationship of 4 major industrial &amp; manufacturing cores in the world</a:t>
            </a:r>
          </a:p>
          <a:p>
            <a:pPr lvl="1"/>
            <a:r>
              <a:rPr lang="en-US" dirty="0" smtClean="0"/>
              <a:t>Western &amp; Central Europe</a:t>
            </a:r>
            <a:endParaRPr lang="en-US" dirty="0"/>
          </a:p>
          <a:p>
            <a:pPr lvl="1"/>
            <a:r>
              <a:rPr lang="en-US" dirty="0" smtClean="0"/>
              <a:t>Eastern North America</a:t>
            </a:r>
          </a:p>
          <a:p>
            <a:pPr lvl="2"/>
            <a:r>
              <a:rPr lang="en-US" dirty="0" smtClean="0"/>
              <a:t>USA &amp; Canada</a:t>
            </a:r>
          </a:p>
          <a:p>
            <a:pPr lvl="1"/>
            <a:r>
              <a:rPr lang="en-US" dirty="0" smtClean="0"/>
              <a:t>Russia &amp; Ukraine</a:t>
            </a:r>
          </a:p>
          <a:p>
            <a:pPr lvl="1"/>
            <a:r>
              <a:rPr lang="en-US" dirty="0" smtClean="0"/>
              <a:t>Eastern Asia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685800"/>
            <a:ext cx="3657600" cy="658368"/>
          </a:xfrm>
        </p:spPr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20782"/>
            <a:ext cx="3657600" cy="658368"/>
          </a:xfrm>
        </p:spPr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39762"/>
          </a:xfrm>
        </p:spPr>
        <p:txBody>
          <a:bodyPr/>
          <a:lstStyle/>
          <a:p>
            <a:r>
              <a:rPr lang="en-US" dirty="0" smtClean="0"/>
              <a:t>More Developed Countries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3657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 GDP – Gross Domestic Product</a:t>
            </a:r>
          </a:p>
          <a:p>
            <a:r>
              <a:rPr lang="en-US" dirty="0" smtClean="0"/>
              <a:t>High Literacy Rates</a:t>
            </a:r>
          </a:p>
          <a:p>
            <a:r>
              <a:rPr lang="en-US" dirty="0" smtClean="0"/>
              <a:t>Longer Life Expectancy</a:t>
            </a:r>
          </a:p>
          <a:p>
            <a:r>
              <a:rPr lang="en-US" dirty="0" smtClean="0"/>
              <a:t>Greater access to technology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Educational &amp; Medical facilities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5334000" y="1828800"/>
            <a:ext cx="3657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United States &amp; Canada</a:t>
            </a:r>
          </a:p>
          <a:p>
            <a:pPr lvl="1"/>
            <a:r>
              <a:rPr lang="en-US" dirty="0" smtClean="0"/>
              <a:t>Abundance &amp; variety of Natural Resources</a:t>
            </a:r>
          </a:p>
          <a:p>
            <a:pPr lvl="1"/>
            <a:r>
              <a:rPr lang="en-US" dirty="0" smtClean="0"/>
              <a:t>Created worlds most sophisticated industrial complex in very little time</a:t>
            </a:r>
          </a:p>
          <a:p>
            <a:pPr lvl="1"/>
            <a:r>
              <a:rPr lang="en-US" dirty="0" smtClean="0"/>
              <a:t>Extensive trade network with countries for energy resources</a:t>
            </a:r>
          </a:p>
          <a:p>
            <a:pPr lvl="2"/>
            <a:r>
              <a:rPr lang="en-US" dirty="0" smtClean="0"/>
              <a:t>Neither sustained human causalities &amp; environmental degradation of WWI &amp; II</a:t>
            </a:r>
          </a:p>
          <a:p>
            <a:r>
              <a:rPr lang="en-US" dirty="0" smtClean="0"/>
              <a:t>Japan, United Kingdom, France &amp; Germany</a:t>
            </a:r>
          </a:p>
          <a:p>
            <a:pPr lvl="1"/>
            <a:r>
              <a:rPr lang="en-US" dirty="0" smtClean="0"/>
              <a:t>Able to rebuild economy with US assistance after WWII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"/>
            <a:ext cx="3361060" cy="174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276600"/>
            <a:ext cx="538249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399"/>
            <a:ext cx="3276600" cy="210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636"/>
            <a:ext cx="7467600" cy="1143000"/>
          </a:xfrm>
        </p:spPr>
        <p:txBody>
          <a:bodyPr/>
          <a:lstStyle/>
          <a:p>
            <a:r>
              <a:rPr lang="en-US" dirty="0" smtClean="0"/>
              <a:t>Newly Industrialized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Rapidly developed in recent years, economies may not be as stable but continue to thrive</a:t>
            </a:r>
          </a:p>
          <a:p>
            <a:r>
              <a:rPr lang="en-US" dirty="0" smtClean="0"/>
              <a:t>South Korea, Taiwan, &amp; Singapore</a:t>
            </a:r>
          </a:p>
          <a:p>
            <a:pPr lvl="1"/>
            <a:r>
              <a:rPr lang="en-US" dirty="0" smtClean="0"/>
              <a:t>Hong Kong – no longer independent economic entity since British released control &amp; converted to Chinese control in 1997</a:t>
            </a:r>
          </a:p>
          <a:p>
            <a:r>
              <a:rPr lang="en-US" dirty="0" smtClean="0"/>
              <a:t>China, India, Mexico, Brazil, &amp; Russia</a:t>
            </a:r>
          </a:p>
          <a:p>
            <a:pPr lvl="1"/>
            <a:r>
              <a:rPr lang="en-US" dirty="0" smtClean="0"/>
              <a:t>Strong trading relationship with More Developed Countries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87" y="2819400"/>
            <a:ext cx="4614013" cy="33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Developed Countries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600200"/>
            <a:ext cx="3657600" cy="4572000"/>
          </a:xfrm>
        </p:spPr>
        <p:txBody>
          <a:bodyPr/>
          <a:lstStyle/>
          <a:p>
            <a:r>
              <a:rPr lang="en-US" dirty="0"/>
              <a:t>Non-industrialized or Third World Country</a:t>
            </a:r>
          </a:p>
          <a:p>
            <a:pPr lvl="1"/>
            <a:r>
              <a:rPr lang="en-US" dirty="0"/>
              <a:t>Low standard of living &amp; low income</a:t>
            </a:r>
          </a:p>
          <a:p>
            <a:pPr lvl="2"/>
            <a:r>
              <a:rPr lang="en-US" dirty="0"/>
              <a:t>High Poverty</a:t>
            </a:r>
          </a:p>
          <a:p>
            <a:pPr lvl="1"/>
            <a:r>
              <a:rPr lang="en-US" dirty="0"/>
              <a:t>Little or No Infrastructure</a:t>
            </a:r>
          </a:p>
          <a:p>
            <a:pPr lvl="2"/>
            <a:r>
              <a:rPr lang="en-US" dirty="0"/>
              <a:t>Transportation, communication, sewage, water, </a:t>
            </a:r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2658"/>
            <a:ext cx="3657600" cy="219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3106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3028950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9" y="1676400"/>
            <a:ext cx="4810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Deindustrialized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Shifting core economic processes away from industry Secondary Jobs – assembly line, manufacturing, &amp; industrial</a:t>
            </a:r>
          </a:p>
          <a:p>
            <a:r>
              <a:rPr lang="en-US" dirty="0" smtClean="0"/>
              <a:t>United States, United Kingdom, &amp; Japan</a:t>
            </a:r>
          </a:p>
          <a:p>
            <a:pPr lvl="1"/>
            <a:r>
              <a:rPr lang="en-US" dirty="0" smtClean="0"/>
              <a:t>Higher per capita income because the Tertiary &amp; Quaternary sector jobs pay higher than secondary jobs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10" y="5010150"/>
            <a:ext cx="2787361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71" y="4989302"/>
            <a:ext cx="2672630" cy="18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639762"/>
          </a:xfrm>
        </p:spPr>
        <p:txBody>
          <a:bodyPr/>
          <a:lstStyle/>
          <a:p>
            <a:r>
              <a:rPr lang="en-US" dirty="0" smtClean="0"/>
              <a:t>Outsourced Countries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9255" y="381000"/>
            <a:ext cx="3657600" cy="4572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Have Developing economies</a:t>
            </a:r>
          </a:p>
          <a:p>
            <a:pPr lvl="1"/>
            <a:r>
              <a:rPr lang="en-US" dirty="0" smtClean="0"/>
              <a:t>China produced American goods as a means of developing </a:t>
            </a:r>
          </a:p>
          <a:p>
            <a:r>
              <a:rPr lang="en-US" dirty="0" smtClean="0"/>
              <a:t>Maquiladoras – foreign owed factories in Mexico that employ thousands of people who mass produce clothing, automobiles, &amp; toys</a:t>
            </a:r>
          </a:p>
          <a:p>
            <a:r>
              <a:rPr lang="en-US" dirty="0" smtClean="0"/>
              <a:t>Tijuana, Ciudad Juarez, Nuevo Laredo, Matamoros, &amp; Mattel</a:t>
            </a:r>
          </a:p>
          <a:p>
            <a:pPr lvl="1"/>
            <a:r>
              <a:rPr lang="en-US" dirty="0" smtClean="0"/>
              <a:t>No labor laws &amp; regulations like USA so workers receive less pay &amp; dangerous working conditions</a:t>
            </a:r>
          </a:p>
          <a:p>
            <a:r>
              <a:rPr lang="en-US" dirty="0" smtClean="0"/>
              <a:t>Outsourcing is not specific to places or jobs</a:t>
            </a:r>
          </a:p>
          <a:p>
            <a:r>
              <a:rPr lang="en-US" dirty="0" smtClean="0"/>
              <a:t>Primary Sector Jobs</a:t>
            </a:r>
          </a:p>
          <a:p>
            <a:pPr lvl="1"/>
            <a:r>
              <a:rPr lang="en-US" dirty="0" smtClean="0"/>
              <a:t>Caribbean islands = fruit &amp; sugar</a:t>
            </a:r>
          </a:p>
          <a:p>
            <a:pPr lvl="1"/>
            <a:r>
              <a:rPr lang="en-US" dirty="0" smtClean="0"/>
              <a:t>Indonesia &amp; Southeast Asia = spices</a:t>
            </a:r>
          </a:p>
          <a:p>
            <a:pPr lvl="1"/>
            <a:r>
              <a:rPr lang="en-US" dirty="0" smtClean="0"/>
              <a:t>Western Africa = cocoa bean for chocolate</a:t>
            </a:r>
          </a:p>
          <a:p>
            <a:r>
              <a:rPr lang="en-US" dirty="0" smtClean="0"/>
              <a:t>Secondary Sector Jobs</a:t>
            </a:r>
          </a:p>
          <a:p>
            <a:pPr lvl="1"/>
            <a:r>
              <a:rPr lang="en-US" dirty="0" smtClean="0"/>
              <a:t>Guatemala, Honduras, Vietnam, Thailand, &amp; Indonesia = clothing manufacturing</a:t>
            </a:r>
          </a:p>
          <a:p>
            <a:r>
              <a:rPr lang="en-US" dirty="0" smtClean="0"/>
              <a:t>Most interesting outsourcing in Tertiary Sector</a:t>
            </a:r>
          </a:p>
          <a:p>
            <a:pPr lvl="1"/>
            <a:r>
              <a:rPr lang="en-US" dirty="0" smtClean="0"/>
              <a:t>Call center jobs in India</a:t>
            </a:r>
          </a:p>
          <a:p>
            <a:pPr lvl="1"/>
            <a:r>
              <a:rPr lang="en-US" dirty="0" smtClean="0"/>
              <a:t>More people with college education</a:t>
            </a:r>
          </a:p>
          <a:p>
            <a:pPr lvl="2"/>
            <a:r>
              <a:rPr lang="en-US" dirty="0" smtClean="0"/>
              <a:t>Economic sense for companies to pay lower wages to maximize profits that outsourcing allows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43474"/>
            <a:ext cx="1819282" cy="26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346841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2601"/>
            <a:ext cx="4953000" cy="28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6982"/>
            <a:ext cx="4322618" cy="432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09"/>
            <a:ext cx="7467600" cy="792162"/>
          </a:xfrm>
        </p:spPr>
        <p:txBody>
          <a:bodyPr/>
          <a:lstStyle/>
          <a:p>
            <a:r>
              <a:rPr lang="en-US" dirty="0" smtClean="0"/>
              <a:t>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3657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Development that meets the needs of the present without compromising the ability of future generations to meet their own needs</a:t>
            </a:r>
          </a:p>
          <a:p>
            <a:pPr lvl="1"/>
            <a:r>
              <a:rPr lang="en-US" dirty="0" smtClean="0"/>
              <a:t>World Commission on Environment &amp; Development in 1987</a:t>
            </a:r>
          </a:p>
          <a:p>
            <a:r>
              <a:rPr lang="en-US" dirty="0" smtClean="0"/>
              <a:t>Idea that all human beings would be able to live a safe &amp; satisfying life without mortgaging environmental conditions for future generations</a:t>
            </a:r>
          </a:p>
          <a:p>
            <a:pPr lvl="1"/>
            <a:r>
              <a:rPr lang="en-US" dirty="0" smtClean="0"/>
              <a:t>1.3 billion people don’t have access to clean water</a:t>
            </a:r>
          </a:p>
          <a:p>
            <a:pPr lvl="1"/>
            <a:r>
              <a:rPr lang="en-US" dirty="0" smtClean="0"/>
              <a:t>20% of wealthiest people control 86% of world wealth</a:t>
            </a:r>
          </a:p>
          <a:p>
            <a:pPr lvl="1"/>
            <a:r>
              <a:rPr lang="en-US" dirty="0" smtClean="0"/>
              <a:t>1billion suffer hunger = 1 billion obese</a:t>
            </a:r>
          </a:p>
          <a:p>
            <a:pPr lvl="1"/>
            <a:r>
              <a:rPr lang="en-US" dirty="0" smtClean="0"/>
              <a:t>3billion people survive less than$2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3886200"/>
            <a:ext cx="36576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United Nations Division of Sustainable Development &amp; world Business Council for Sustainable Development</a:t>
            </a:r>
          </a:p>
          <a:p>
            <a:pPr lvl="1"/>
            <a:r>
              <a:rPr lang="en-US" dirty="0" smtClean="0"/>
              <a:t>Organizations trying to increase knowledge, break down stereotypes, &amp; increase discussion on ways to improve living conditions for all people including future generations</a:t>
            </a:r>
          </a:p>
          <a:p>
            <a:r>
              <a:rPr lang="en-US" dirty="0" smtClean="0"/>
              <a:t>Disagreements</a:t>
            </a:r>
          </a:p>
          <a:p>
            <a:pPr lvl="1"/>
            <a:r>
              <a:rPr lang="en-US" dirty="0" smtClean="0"/>
              <a:t>What sustainable development is?</a:t>
            </a:r>
          </a:p>
          <a:p>
            <a:pPr lvl="1"/>
            <a:r>
              <a:rPr lang="en-US" dirty="0" smtClean="0"/>
              <a:t>Who controls development?</a:t>
            </a:r>
          </a:p>
          <a:p>
            <a:pPr lvl="1"/>
            <a:r>
              <a:rPr lang="en-US" dirty="0" smtClean="0"/>
              <a:t>Disguise to influence population control!!</a:t>
            </a:r>
          </a:p>
        </p:txBody>
      </p:sp>
    </p:spTree>
    <p:extLst>
      <p:ext uri="{BB962C8B-B14F-4D97-AF65-F5344CB8AC3E}">
        <p14:creationId xmlns:p14="http://schemas.microsoft.com/office/powerpoint/2010/main" val="15667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In Small Groups Complete IR-13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63757"/>
            <a:ext cx="3657600" cy="4572000"/>
          </a:xfrm>
        </p:spPr>
        <p:txBody>
          <a:bodyPr/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Coal Exploitation</a:t>
            </a:r>
          </a:p>
          <a:p>
            <a:pPr lvl="1"/>
            <a:r>
              <a:rPr lang="en-US" dirty="0" smtClean="0"/>
              <a:t>Nuclear Energy</a:t>
            </a:r>
          </a:p>
          <a:p>
            <a:pPr lvl="1"/>
            <a:r>
              <a:rPr lang="en-US" dirty="0" smtClean="0"/>
              <a:t>Outsourcing Jobs</a:t>
            </a:r>
          </a:p>
          <a:p>
            <a:r>
              <a:rPr lang="en-US" dirty="0" smtClean="0"/>
              <a:t>Use details from IR-12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21" y="4090618"/>
            <a:ext cx="3810000" cy="261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4191000"/>
            <a:ext cx="449035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05815"/>
            <a:ext cx="4783221" cy="3408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did the physical geography of England contribute to the development of the Industrial Revolution?</a:t>
            </a:r>
          </a:p>
          <a:p>
            <a:r>
              <a:rPr lang="en-US" dirty="0" smtClean="0"/>
              <a:t>What is the significance of the spatial relationship between the European colonial claims throughout the world and the industrial and manufacturing cores of today?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4035"/>
            <a:ext cx="3733800" cy="225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63081"/>
            <a:ext cx="4114800" cy="21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1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658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Map Items on 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08" y="13855"/>
            <a:ext cx="8719705" cy="6248400"/>
          </a:xfrm>
        </p:spPr>
        <p:txBody>
          <a:bodyPr numCol="4">
            <a:norm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Birmingham, England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Wales</a:t>
            </a:r>
          </a:p>
          <a:p>
            <a:r>
              <a:rPr lang="en-US" sz="1700" b="1" dirty="0" smtClean="0">
                <a:solidFill>
                  <a:srgbClr val="00B050"/>
                </a:solidFill>
              </a:rPr>
              <a:t>Ruhr Valley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Germany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United States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China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Chernobyl, Ukraine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London, England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France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Netherlands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Portugal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Spain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Burma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India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Hong Kong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Malaysia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Singapore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Botswana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Egypt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Kenya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Nigeria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Sudan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Cambodia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Laos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Vietnam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Algeria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Mali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Morocco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Niger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Belgium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Congo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Angola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Mozambique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Philippines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Western Sahara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Western Europe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Central Europe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Northeastern North America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Russia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Eastern Asia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Canada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United Kingdom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South Korea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Taiwan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Mexico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Brazil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Tijuana, Mexico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Ciudad Juarez, Mexico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Nuevo Laredo, Mexico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Matamoros, Mexico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Caribbean Islands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Guatemala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Honduras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Thailand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Indonesia</a:t>
            </a:r>
            <a:endParaRPr lang="en-US" sz="17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7400"/>
            <a:ext cx="2270414" cy="4606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54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Industrialization – a shift in the economy from farming to manufacturing by machines.</a:t>
            </a:r>
          </a:p>
          <a:p>
            <a:r>
              <a:rPr lang="en-US" dirty="0" smtClean="0"/>
              <a:t>Land – (Factor of Production) Owning land means owing all the resources on or in the land.</a:t>
            </a:r>
          </a:p>
          <a:p>
            <a:r>
              <a:rPr lang="en-US" dirty="0" smtClean="0"/>
              <a:t>Labor – (Factor of Production) The people who preform different economic activities &amp; people who transport goods from one place to another.</a:t>
            </a:r>
          </a:p>
          <a:p>
            <a:r>
              <a:rPr lang="en-US" dirty="0" smtClean="0"/>
              <a:t>Capital – (Factor of Production) Refers to money.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www.history.com/topics/industrial-revolution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19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Vocab. Cont…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52400"/>
            <a:ext cx="3962400" cy="662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Entrepreneurship – (Factor of Production) People who accept the risk to start and run their own business.</a:t>
            </a:r>
          </a:p>
          <a:p>
            <a:r>
              <a:rPr lang="en-US" dirty="0" smtClean="0"/>
              <a:t>Deindustrialized – Highly developed economies such as US, UK, &amp; Japan have shifted away from manufacturing &amp; toward Tertiary and Quaternary Sector work.</a:t>
            </a:r>
          </a:p>
          <a:p>
            <a:pPr lvl="1"/>
            <a:r>
              <a:rPr lang="en-US" dirty="0" smtClean="0"/>
              <a:t>Developed</a:t>
            </a:r>
          </a:p>
          <a:p>
            <a:pPr lvl="1"/>
            <a:r>
              <a:rPr lang="en-US" dirty="0" smtClean="0"/>
              <a:t>Shifting</a:t>
            </a:r>
          </a:p>
          <a:p>
            <a:pPr lvl="1"/>
            <a:r>
              <a:rPr lang="en-US" dirty="0" smtClean="0"/>
              <a:t>Tertiary &amp; Quaternary Sector</a:t>
            </a:r>
          </a:p>
          <a:p>
            <a:r>
              <a:rPr lang="en-US" dirty="0" smtClean="0"/>
              <a:t>Outsourced – Companies in developed countries hire workers in emerging countries to preform work at less cost than would be possible in the US.</a:t>
            </a:r>
          </a:p>
          <a:p>
            <a:pPr lvl="1"/>
            <a:r>
              <a:rPr lang="en-US" dirty="0" smtClean="0"/>
              <a:t>Developing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Secondary Sector</a:t>
            </a:r>
          </a:p>
          <a:p>
            <a:r>
              <a:rPr lang="en-US" dirty="0" smtClean="0"/>
              <a:t>Maquiladoras – Foreign-owned factories in Mexico operate in cities near the US border &amp; mass-produce goods @ less cost than would be possible in US.</a:t>
            </a:r>
          </a:p>
          <a:p>
            <a:pPr lvl="1"/>
            <a:r>
              <a:rPr lang="en-US" dirty="0" smtClean="0"/>
              <a:t>Border Cities</a:t>
            </a:r>
          </a:p>
          <a:p>
            <a:pPr lvl="1"/>
            <a:r>
              <a:rPr lang="en-US" dirty="0" smtClean="0"/>
              <a:t>Foreign-owned</a:t>
            </a:r>
          </a:p>
          <a:p>
            <a:pPr lvl="1"/>
            <a:r>
              <a:rPr lang="en-US" dirty="0" smtClean="0"/>
              <a:t>Exporting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9530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3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76200"/>
            <a:ext cx="8686800" cy="670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9711392">
            <a:off x="-172305" y="1196414"/>
            <a:ext cx="4743429" cy="5706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Complete IR-11 using PPT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Factories</a:t>
            </a:r>
          </a:p>
          <a:p>
            <a:r>
              <a:rPr lang="en-US" dirty="0" smtClean="0"/>
              <a:t>Production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Mass Production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380999"/>
            <a:ext cx="3871913" cy="2175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3810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3609975" cy="2402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867400" y="990600"/>
            <a:ext cx="2895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Natural resources </a:t>
            </a:r>
          </a:p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Jobs</a:t>
            </a:r>
          </a:p>
          <a:p>
            <a:pPr lvl="1"/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Producers</a:t>
            </a:r>
          </a:p>
          <a:p>
            <a:r>
              <a:rPr lang="en-US" dirty="0" smtClean="0"/>
              <a:t>Capital</a:t>
            </a:r>
          </a:p>
          <a:p>
            <a:pPr lvl="1"/>
            <a:r>
              <a:rPr lang="en-US" dirty="0" smtClean="0"/>
              <a:t>Purchase</a:t>
            </a:r>
          </a:p>
          <a:p>
            <a:pPr lvl="1"/>
            <a:r>
              <a:rPr lang="en-US" dirty="0" smtClean="0"/>
              <a:t>Pay</a:t>
            </a:r>
          </a:p>
          <a:p>
            <a:pPr lvl="1"/>
            <a:r>
              <a:rPr lang="en-US" dirty="0" smtClean="0"/>
              <a:t>Invest</a:t>
            </a:r>
          </a:p>
          <a:p>
            <a:r>
              <a:rPr lang="en-US" dirty="0" smtClean="0"/>
              <a:t>Entrepreneurship</a:t>
            </a:r>
          </a:p>
          <a:p>
            <a:pPr lvl="1"/>
            <a:r>
              <a:rPr lang="en-US" dirty="0" smtClean="0"/>
              <a:t>Owner</a:t>
            </a:r>
          </a:p>
          <a:p>
            <a:pPr lvl="1"/>
            <a:r>
              <a:rPr lang="en-US" dirty="0" smtClean="0"/>
              <a:t>Risk taker</a:t>
            </a:r>
          </a:p>
          <a:p>
            <a:pPr lvl="1"/>
            <a:r>
              <a:rPr lang="en-US" dirty="0" smtClean="0"/>
              <a:t>Inventor</a:t>
            </a:r>
          </a:p>
          <a:p>
            <a:pPr lvl="1"/>
            <a:r>
              <a:rPr lang="en-US" dirty="0" smtClean="0"/>
              <a:t>Creator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5649889" cy="52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0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" y="762000"/>
            <a:ext cx="7467600" cy="1143000"/>
          </a:xfrm>
        </p:spPr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3657600" cy="4572000"/>
          </a:xfrm>
        </p:spPr>
        <p:txBody>
          <a:bodyPr/>
          <a:lstStyle/>
          <a:p>
            <a:r>
              <a:rPr lang="en-US" dirty="0" smtClean="0"/>
              <a:t>1750, Great Britain</a:t>
            </a:r>
          </a:p>
          <a:p>
            <a:pPr lvl="1"/>
            <a:r>
              <a:rPr lang="en-US" dirty="0" smtClean="0"/>
              <a:t>All 4 Factors of Production available</a:t>
            </a:r>
          </a:p>
          <a:p>
            <a:r>
              <a:rPr lang="en-US" dirty="0" smtClean="0"/>
              <a:t>Birmingham, England</a:t>
            </a:r>
          </a:p>
          <a:p>
            <a:pPr lvl="1"/>
            <a:r>
              <a:rPr lang="en-US" dirty="0" smtClean="0"/>
              <a:t>Water power &amp; Coal fields provide energy for machines</a:t>
            </a:r>
          </a:p>
          <a:p>
            <a:r>
              <a:rPr lang="en-US" dirty="0" smtClean="0"/>
              <a:t>Growing Population</a:t>
            </a:r>
          </a:p>
          <a:p>
            <a:pPr lvl="1"/>
            <a:r>
              <a:rPr lang="en-US" dirty="0" smtClean="0"/>
              <a:t>Plenty of workers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3562782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345"/>
            <a:ext cx="3809999" cy="1385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832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14" y="1743507"/>
            <a:ext cx="2740561" cy="199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64" y="4495800"/>
            <a:ext cx="2972480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1164</TotalTime>
  <Words>1058</Words>
  <Application>Microsoft Office PowerPoint</Application>
  <PresentationFormat>On-screen Show (4:3)</PresentationFormat>
  <Paragraphs>215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Economic Geography &amp; Development</vt:lpstr>
      <vt:lpstr>Essential ?’s</vt:lpstr>
      <vt:lpstr>Map Items on SIM</vt:lpstr>
      <vt:lpstr>Vocabulary</vt:lpstr>
      <vt:lpstr>Vocab. Cont…</vt:lpstr>
      <vt:lpstr>Complete IR-11 using PPT</vt:lpstr>
      <vt:lpstr>Industrialization</vt:lpstr>
      <vt:lpstr>Factors of Production</vt:lpstr>
      <vt:lpstr>Industrial Revolution</vt:lpstr>
      <vt:lpstr>Resources used for Energy</vt:lpstr>
      <vt:lpstr>European Colonies</vt:lpstr>
      <vt:lpstr>World Since 1750</vt:lpstr>
      <vt:lpstr>More Developed Countries</vt:lpstr>
      <vt:lpstr>Newly Industrialized Countries</vt:lpstr>
      <vt:lpstr>Less Developed Countries</vt:lpstr>
      <vt:lpstr>Deindustrialized Countries</vt:lpstr>
      <vt:lpstr>Outsourced Countries</vt:lpstr>
      <vt:lpstr>Sustainable Development</vt:lpstr>
      <vt:lpstr>In Small Groups Complete IR-13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Geography &amp; Development</dc:title>
  <dc:creator>Windows User</dc:creator>
  <cp:lastModifiedBy>Windows User</cp:lastModifiedBy>
  <cp:revision>54</cp:revision>
  <cp:lastPrinted>2015-10-07T13:43:22Z</cp:lastPrinted>
  <dcterms:created xsi:type="dcterms:W3CDTF">2015-10-02T14:37:53Z</dcterms:created>
  <dcterms:modified xsi:type="dcterms:W3CDTF">2016-06-03T00:08:41Z</dcterms:modified>
</cp:coreProperties>
</file>