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5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36FE327-114E-48FF-83BE-77D06266FD9B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B5524CE-3109-4DC2-A5EE-E28B0FC7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D4CF7A-018C-489C-8B51-7B6E34B9AC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EDCC33-C695-42BA-8707-522030D8A1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8sYjQDUhK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LaMCK-Sec7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Geography 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86200"/>
            <a:ext cx="4323300" cy="1101248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Unit 2 Lesson 6</a:t>
            </a:r>
          </a:p>
          <a:p>
            <a:pPr algn="ctr"/>
            <a:r>
              <a:rPr lang="en-US" sz="2900" dirty="0" smtClean="0"/>
              <a:t>European Union &amp; NAFTA</a:t>
            </a:r>
          </a:p>
          <a:p>
            <a:endParaRPr lang="en-US" sz="2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073"/>
            <a:ext cx="4661372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3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447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Complete IR-25/26/27 </a:t>
            </a:r>
            <a:br>
              <a:rPr lang="en-US" sz="5400" dirty="0" smtClean="0"/>
            </a:br>
            <a:r>
              <a:rPr lang="en-US" sz="5400" dirty="0" smtClean="0"/>
              <a:t>With Reading from IR-24</a:t>
            </a:r>
            <a:endParaRPr lang="en-US" sz="5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6" y="685800"/>
            <a:ext cx="7602851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9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7239000" cy="685800"/>
          </a:xfrm>
        </p:spPr>
        <p:txBody>
          <a:bodyPr/>
          <a:lstStyle/>
          <a:p>
            <a:r>
              <a:rPr lang="en-US" dirty="0" smtClean="0"/>
              <a:t>The Price is Right!?!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68" y="699375"/>
            <a:ext cx="7239000" cy="4846320"/>
          </a:xfrm>
        </p:spPr>
        <p:txBody>
          <a:bodyPr/>
          <a:lstStyle/>
          <a:p>
            <a:r>
              <a:rPr lang="en-US" dirty="0" smtClean="0"/>
              <a:t>Predict the amount for these items in: </a:t>
            </a:r>
          </a:p>
          <a:p>
            <a:pPr lvl="1"/>
            <a:r>
              <a:rPr lang="en-US" dirty="0" smtClean="0"/>
              <a:t>US Dollars</a:t>
            </a:r>
          </a:p>
          <a:p>
            <a:pPr lvl="1"/>
            <a:r>
              <a:rPr lang="en-US" dirty="0" smtClean="0"/>
              <a:t>Mexican Pesos</a:t>
            </a:r>
          </a:p>
          <a:p>
            <a:pPr lvl="1"/>
            <a:r>
              <a:rPr lang="en-US" dirty="0" smtClean="0"/>
              <a:t>European Euros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71" y="1212272"/>
            <a:ext cx="3169920" cy="2369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927"/>
            <a:ext cx="255270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43" y="3886200"/>
            <a:ext cx="4761293" cy="29202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8" y="4343400"/>
            <a:ext cx="3284079" cy="2463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8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40" y="2209800"/>
            <a:ext cx="45645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7709"/>
            <a:ext cx="31702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73" y="27709"/>
            <a:ext cx="25542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395787"/>
            <a:ext cx="32861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33099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73" y="1931419"/>
            <a:ext cx="261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US = $20,000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Mexico = $243,840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Europe = C14,943.20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247" y="3934122"/>
            <a:ext cx="2449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Dollars = $10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Pesos = $127.32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Euros = C7.61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242" y="83127"/>
            <a:ext cx="228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Dollars = $50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Pesos = $609.60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Euros = C37.36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536" y="3657600"/>
            <a:ext cx="2241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US = $45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Mexico = $548.64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Europe = C33.62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1036" y="4580930"/>
            <a:ext cx="310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US Dollars = $400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Mexican Pesos = $5,091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European Euros = C304.31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2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4384"/>
            <a:ext cx="7239000" cy="746760"/>
          </a:xfrm>
        </p:spPr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4846320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What has been the relative success of the European Union? (Provide support for your answer)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www.youtube.com/watch?v=j8sYjQDUhKM</a:t>
            </a:r>
            <a:r>
              <a:rPr lang="en-US" sz="1200" dirty="0" smtClean="0"/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14"/>
            </a:pPr>
            <a:r>
              <a:rPr lang="en-US" dirty="0" smtClean="0"/>
              <a:t>What has been the relative success of NAFTA? (Provide support for your answer)</a:t>
            </a:r>
          </a:p>
          <a:p>
            <a:pPr marL="246888" lvl="1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200" dirty="0">
                <a:hlinkClick r:id="rId4"/>
              </a:rPr>
              <a:t>https://www.youtube.com/watch?v=LaMCK-Sec7Y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endParaRPr lang="en-US" sz="1200" dirty="0"/>
          </a:p>
          <a:p>
            <a:pPr marL="246888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5638800" cy="354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7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79720" y="3078480"/>
            <a:ext cx="6553200" cy="70104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Map Items on SIM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54"/>
            <a:ext cx="8153400" cy="5091545"/>
          </a:xfrm>
        </p:spPr>
        <p:txBody>
          <a:bodyPr numCol="3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Luxembourg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Macau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Norway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Singapore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United States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Ireland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Hong Kong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Switzerland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Netherlands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Austria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Sweden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Iceland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Denmark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Canada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Australia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Germany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United Kingdom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Finland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Belgium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Japan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France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Democratic Republic of Congo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Burundi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Liberia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Guinea-Bissau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Eritrea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Niger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Central African Republic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Sierra Leone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Timor-Leste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Togo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Malawi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Ethiopia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Mozambique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Rwanda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Madagascar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Nepal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Mali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Burkina Faso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Uganda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Comoros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Haiti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Italy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Shina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Russia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Turkey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Mexico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Tijuana, Mexico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Ciudad Juarez, Mexico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Nuevo Laredo, Mexico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Matamoros, Mexico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74847"/>
            <a:ext cx="4953000" cy="15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84848" cy="762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20782" y="762000"/>
            <a:ext cx="3906982" cy="6089073"/>
          </a:xfrm>
        </p:spPr>
        <p:txBody>
          <a:bodyPr>
            <a:normAutofit/>
          </a:bodyPr>
          <a:lstStyle/>
          <a:p>
            <a:r>
              <a:rPr lang="en-US" sz="1500" dirty="0" smtClean="0"/>
              <a:t>Supranational Organization – involves 3 or more countries that have a shared economic, cultural, and/or political policy objectives and are willing to operate as a single organization.</a:t>
            </a:r>
          </a:p>
          <a:p>
            <a:r>
              <a:rPr lang="en-US" sz="1500" dirty="0" smtClean="0"/>
              <a:t>ECSC – European Coal &amp; Steel Community – created by 6 European countries in 1948 to manage each country’s coal &amp; steel industries.</a:t>
            </a:r>
          </a:p>
          <a:p>
            <a:pPr lvl="1"/>
            <a:r>
              <a:rPr lang="en-US" sz="1500" dirty="0" smtClean="0"/>
              <a:t>Belgium, France, Germany, Italy, Luxembourg, &amp; the Netherlands</a:t>
            </a:r>
          </a:p>
          <a:p>
            <a:pPr lvl="1"/>
            <a:r>
              <a:rPr lang="en-US" sz="1500" dirty="0" smtClean="0"/>
              <a:t>Very Successful</a:t>
            </a:r>
          </a:p>
          <a:p>
            <a:r>
              <a:rPr lang="en-US" sz="1500" dirty="0" smtClean="0"/>
              <a:t>European Economic Community – 1957 ECSC expanded to other industries – created “common market” allowed people, goods, &amp; services to move freely between member countries without taxes.</a:t>
            </a:r>
            <a:endParaRPr lang="en-US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061220" cy="207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99" y="3809999"/>
            <a:ext cx="5360601" cy="291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5164"/>
            <a:ext cx="1535352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 more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38200"/>
            <a:ext cx="8001000" cy="4846320"/>
          </a:xfrm>
        </p:spPr>
        <p:txBody>
          <a:bodyPr/>
          <a:lstStyle/>
          <a:p>
            <a:r>
              <a:rPr lang="en-US" sz="2000" dirty="0"/>
              <a:t>Supranational Organization – involves 3 or more countries that have a shared economic, cultural, and/or political policy objectives and are willing to operate as a single organization.</a:t>
            </a:r>
          </a:p>
          <a:p>
            <a:r>
              <a:rPr lang="en-US" sz="2000" dirty="0"/>
              <a:t>ECSC – European Coal &amp; Steel Community – created by 6 European countries in 1948 to manage each country’s coal &amp; steel industries.</a:t>
            </a:r>
          </a:p>
          <a:p>
            <a:pPr lvl="1"/>
            <a:r>
              <a:rPr lang="en-US" sz="2000" dirty="0"/>
              <a:t>Belgium, France, Germany, Italy, Luxembourg, &amp; the Netherlands</a:t>
            </a:r>
          </a:p>
          <a:p>
            <a:pPr lvl="1"/>
            <a:r>
              <a:rPr lang="en-US" sz="2000" dirty="0"/>
              <a:t>Very Successful</a:t>
            </a:r>
          </a:p>
          <a:p>
            <a:r>
              <a:rPr lang="en-US" sz="2000" dirty="0"/>
              <a:t>European Economic Community – 1957 ECSC expanded to other industries – created “common market” allowed people, goods, &amp; services to move freely between member countries without taxes.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703" y="-18288"/>
            <a:ext cx="5257800" cy="746760"/>
          </a:xfrm>
        </p:spPr>
        <p:txBody>
          <a:bodyPr/>
          <a:lstStyle/>
          <a:p>
            <a:r>
              <a:rPr lang="en-US" dirty="0" smtClean="0"/>
              <a:t>Vocab. Continued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85800"/>
            <a:ext cx="359664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European Union(EU) – committed to democracy, the rule of law, peaceful relationships @ home &amp; abroad, &amp; respect for human rights.</a:t>
            </a:r>
          </a:p>
          <a:p>
            <a:pPr lvl="1"/>
            <a:r>
              <a:rPr lang="en-US" dirty="0" smtClean="0"/>
              <a:t>More than 25 member countries</a:t>
            </a:r>
          </a:p>
          <a:p>
            <a:pPr lvl="1"/>
            <a:r>
              <a:rPr lang="en-US" dirty="0" smtClean="0"/>
              <a:t>Came from Maastricht Treaty in 1992</a:t>
            </a:r>
          </a:p>
          <a:p>
            <a:r>
              <a:rPr lang="en-US" dirty="0" smtClean="0"/>
              <a:t>Euro – common currency shared by members of EU, helps economically:</a:t>
            </a:r>
          </a:p>
          <a:p>
            <a:pPr lvl="1"/>
            <a:r>
              <a:rPr lang="en-US" dirty="0" smtClean="0"/>
              <a:t>Travelers don’t have to stress over exchange rates for different countries</a:t>
            </a:r>
          </a:p>
          <a:p>
            <a:r>
              <a:rPr lang="en-US" dirty="0" smtClean="0"/>
              <a:t>NAFTA – North American Free Trade Agreement – trade agreement between Canada, USA, &amp; Mexico.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" y="11409"/>
            <a:ext cx="3147379" cy="3112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1597">
            <a:off x="1936263" y="2262591"/>
            <a:ext cx="2957513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6985" r="21818" b="3879"/>
          <a:stretch/>
        </p:blipFill>
        <p:spPr bwMode="auto">
          <a:xfrm>
            <a:off x="-152400" y="3962400"/>
            <a:ext cx="3087381" cy="242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8991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Work Time!!!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br>
              <a:rPr lang="en-US" sz="2800" dirty="0" smtClean="0">
                <a:sym typeface="Wingdings" panose="05000000000000000000" pitchFamily="2" charset="2"/>
              </a:rPr>
            </a:br>
            <a:r>
              <a:rPr lang="en-US" sz="2800" dirty="0" smtClean="0">
                <a:sym typeface="Wingdings" panose="05000000000000000000" pitchFamily="2" charset="2"/>
              </a:rPr>
              <a:t>Use Chart to complete IR-23</a:t>
            </a:r>
            <a:endParaRPr lang="en-US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14400"/>
            <a:ext cx="8001000" cy="53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35411"/>
            <a:ext cx="620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6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2560</TotalTime>
  <Words>498</Words>
  <Application>Microsoft Office PowerPoint</Application>
  <PresentationFormat>On-screen Show (4:3)</PresentationFormat>
  <Paragraphs>100</Paragraphs>
  <Slides>10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Economic Geography &amp; Development</vt:lpstr>
      <vt:lpstr>The Price is Right!?!</vt:lpstr>
      <vt:lpstr>PowerPoint Presentation</vt:lpstr>
      <vt:lpstr>Essential questions</vt:lpstr>
      <vt:lpstr>Map Items on SIM</vt:lpstr>
      <vt:lpstr>Vocabulary</vt:lpstr>
      <vt:lpstr> more Vocabulary</vt:lpstr>
      <vt:lpstr>Vocab. Continued </vt:lpstr>
      <vt:lpstr>Work Time!!!  Use Chart to complete IR-23</vt:lpstr>
      <vt:lpstr>Complete IR-25/26/27  With Reading from IR-24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Geography &amp; Development</dc:title>
  <dc:creator>Windows User</dc:creator>
  <cp:lastModifiedBy>Windows User</cp:lastModifiedBy>
  <cp:revision>21</cp:revision>
  <cp:lastPrinted>2015-10-21T12:38:27Z</cp:lastPrinted>
  <dcterms:created xsi:type="dcterms:W3CDTF">2015-10-20T13:05:11Z</dcterms:created>
  <dcterms:modified xsi:type="dcterms:W3CDTF">2016-11-02T17:01:14Z</dcterms:modified>
</cp:coreProperties>
</file>