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9144000"/>
  <p:notesSz cx="6858000" cy="9144000"/>
  <p:embeddedFontLst>
    <p:embeddedFont>
      <p:font typeface="Source Sans Pr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SourceSansPro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SourceSansPro-italic.fntdata"/><Relationship Id="rId14" Type="http://schemas.openxmlformats.org/officeDocument/2006/relationships/font" Target="fonts/SourceSansPro-bold.fntdata"/><Relationship Id="rId16" Type="http://schemas.openxmlformats.org/officeDocument/2006/relationships/font" Target="fonts/SourceSansPr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7010400" y="152398"/>
            <a:ext cx="1981199" cy="6556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152400" y="153922"/>
            <a:ext cx="6705599" cy="655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7010400" y="2052959"/>
            <a:ext cx="198119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380"/>
              </a:spcBef>
              <a:buClr>
                <a:schemeClr val="accent1"/>
              </a:buClr>
              <a:buFont typeface="Noto Sans Symbols"/>
              <a:buNone/>
              <a:defRPr b="0" i="0" sz="19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ctr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ctr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ctr">
              <a:spcBef>
                <a:spcPts val="280"/>
              </a:spcBef>
              <a:buClr>
                <a:schemeClr val="accent4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ctr">
              <a:spcBef>
                <a:spcPts val="260"/>
              </a:spcBef>
              <a:buClr>
                <a:schemeClr val="accent6"/>
              </a:buClr>
              <a:buFont typeface="Noto Sans Symbols"/>
              <a:buNone/>
              <a:defRPr b="0" i="0" sz="13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ctr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ctr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ctr">
              <a:spcBef>
                <a:spcPts val="240"/>
              </a:spcBef>
              <a:buClr>
                <a:schemeClr val="accent3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ctr">
              <a:spcBef>
                <a:spcPts val="240"/>
              </a:spcBef>
              <a:buClr>
                <a:schemeClr val="accent5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x="370887" y="6356350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234679" y="6355080"/>
            <a:ext cx="582966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048000" y="6356350"/>
            <a:ext cx="33527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457200" y="2052959"/>
            <a:ext cx="6324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b="0" i="0" sz="4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81000" y="355846"/>
            <a:ext cx="8381260" cy="1054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b="0" i="0" sz="3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 rot="5400000">
            <a:off x="2381241" y="-281171"/>
            <a:ext cx="4407407" cy="84078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9220" lvl="0" marL="27432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78740" lvl="1" marL="5486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86360" lvl="2" marL="822960" marR="0" rtl="0" algn="l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93980" lvl="3" marL="109728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05410" lvl="4" marL="1280160" marR="0" rtl="0" algn="l">
              <a:spcBef>
                <a:spcPts val="260"/>
              </a:spcBef>
              <a:buClr>
                <a:schemeClr val="accent6"/>
              </a:buClr>
              <a:buSzPct val="100000"/>
              <a:buFont typeface="Noto Sans Symbols"/>
              <a:buChar char="▪"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06680" lvl="5" marL="1554480" marR="0" rtl="0" algn="l">
              <a:spcBef>
                <a:spcPts val="24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14300" lvl="6" marL="1828800" marR="0" rtl="0" algn="l">
              <a:spcBef>
                <a:spcPts val="24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09220" lvl="7" marL="2103120" marR="0" rtl="0" algn="l">
              <a:spcBef>
                <a:spcPts val="24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16839" lvl="8" marL="2377440" marR="0" rtl="0" algn="l">
              <a:spcBef>
                <a:spcPts val="240"/>
              </a:spcBef>
              <a:buClr>
                <a:schemeClr val="accent5"/>
              </a:buClr>
              <a:buSzPct val="1000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370887" y="6356350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3048000" y="6356350"/>
            <a:ext cx="33527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8234679" y="6355080"/>
            <a:ext cx="582966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152400" y="147318"/>
            <a:ext cx="6705599" cy="655624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7010400" y="147318"/>
            <a:ext cx="1956045" cy="655624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9" name="Shape 89"/>
          <p:cNvSpPr txBox="1"/>
          <p:nvPr>
            <p:ph type="title"/>
          </p:nvPr>
        </p:nvSpPr>
        <p:spPr>
          <a:xfrm rot="5400000">
            <a:off x="5075237" y="2362200"/>
            <a:ext cx="5851525" cy="1676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b="0" i="0" sz="3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9220" lvl="0" marL="27432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78740" lvl="1" marL="5486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86360" lvl="2" marL="822960" marR="0" rtl="0" algn="l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93980" lvl="3" marL="109728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05410" lvl="4" marL="1280160" marR="0" rtl="0" algn="l">
              <a:spcBef>
                <a:spcPts val="260"/>
              </a:spcBef>
              <a:buClr>
                <a:schemeClr val="accent6"/>
              </a:buClr>
              <a:buSzPct val="100000"/>
              <a:buFont typeface="Noto Sans Symbols"/>
              <a:buChar char="▪"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06680" lvl="5" marL="1554480" marR="0" rtl="0" algn="l">
              <a:spcBef>
                <a:spcPts val="24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14300" lvl="6" marL="1828800" marR="0" rtl="0" algn="l">
              <a:spcBef>
                <a:spcPts val="24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09220" lvl="7" marL="2103120" marR="0" rtl="0" algn="l">
              <a:spcBef>
                <a:spcPts val="24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16839" lvl="8" marL="2377440" marR="0" rtl="0" algn="l">
              <a:spcBef>
                <a:spcPts val="240"/>
              </a:spcBef>
              <a:buClr>
                <a:schemeClr val="accent5"/>
              </a:buClr>
              <a:buSzPct val="1000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>
            <a:off x="370887" y="6356350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3048000" y="6356350"/>
            <a:ext cx="33527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234679" y="6355080"/>
            <a:ext cx="582966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idx="1" type="body"/>
          </p:nvPr>
        </p:nvSpPr>
        <p:spPr>
          <a:xfrm>
            <a:off x="380998" y="1719071"/>
            <a:ext cx="8407892" cy="44074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9220" lvl="0" marL="27432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78740" lvl="1" marL="5486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86360" lvl="2" marL="822960" marR="0" rtl="0" algn="l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93980" lvl="3" marL="109728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05410" lvl="4" marL="1280160" marR="0" rtl="0" algn="l">
              <a:spcBef>
                <a:spcPts val="260"/>
              </a:spcBef>
              <a:buClr>
                <a:schemeClr val="accent6"/>
              </a:buClr>
              <a:buSzPct val="100000"/>
              <a:buFont typeface="Noto Sans Symbols"/>
              <a:buChar char="▪"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06680" lvl="5" marL="1554480" marR="0" rtl="0" algn="l">
              <a:spcBef>
                <a:spcPts val="24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14300" lvl="6" marL="1828800" marR="0" rtl="0" algn="l">
              <a:spcBef>
                <a:spcPts val="24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09220" lvl="7" marL="2103120" marR="0" rtl="0" algn="l">
              <a:spcBef>
                <a:spcPts val="24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16839" lvl="8" marL="2377440" marR="0" rtl="0" algn="l">
              <a:spcBef>
                <a:spcPts val="240"/>
              </a:spcBef>
              <a:buClr>
                <a:schemeClr val="accent5"/>
              </a:buClr>
              <a:buSzPct val="1000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370887" y="6356350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3048000" y="6356350"/>
            <a:ext cx="33527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234679" y="6355080"/>
            <a:ext cx="582966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x="381000" y="355846"/>
            <a:ext cx="8381260" cy="1054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b="0" i="0" sz="3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" type="body"/>
          </p:nvPr>
        </p:nvSpPr>
        <p:spPr>
          <a:xfrm>
            <a:off x="457200" y="1719072"/>
            <a:ext cx="4038599" cy="44074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8420" lvl="0" marL="274320" marR="0" rtl="0" algn="l"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40640" lvl="1" marL="548640" marR="0" rtl="0" algn="l"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60960" lvl="2" marL="8229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68580" lvl="3" marL="10972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73660" lvl="4" marL="1280160" marR="0" rtl="0" algn="l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68580" lvl="5" marL="155448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76200" lvl="6" marL="182880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71120" lvl="7" marL="210312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78739" lvl="8" marL="237744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48200" y="1719072"/>
            <a:ext cx="4038599" cy="44074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8420" lvl="0" marL="274320" marR="0" rtl="0" algn="l">
              <a:spcBef>
                <a:spcPts val="5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40640" lvl="1" marL="548640" marR="0" rtl="0" algn="l"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60960" lvl="2" marL="82296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68580" lvl="3" marL="109728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73660" lvl="4" marL="1280160" marR="0" rtl="0" algn="l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68580" lvl="5" marL="155448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76200" lvl="6" marL="182880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71120" lvl="7" marL="210312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78739" lvl="8" marL="237744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370887" y="6356350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048000" y="6356350"/>
            <a:ext cx="33527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234679" y="6355080"/>
            <a:ext cx="582966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33" name="Shape 33"/>
          <p:cNvSpPr txBox="1"/>
          <p:nvPr>
            <p:ph type="title"/>
          </p:nvPr>
        </p:nvSpPr>
        <p:spPr>
          <a:xfrm>
            <a:off x="381000" y="355846"/>
            <a:ext cx="8381260" cy="1054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b="0" i="0" sz="3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7010400" y="152398"/>
            <a:ext cx="1981199" cy="655624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152400" y="153922"/>
            <a:ext cx="6705599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7162799" y="2892276"/>
            <a:ext cx="1600201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280"/>
              </a:spcBef>
              <a:buClr>
                <a:schemeClr val="accent4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280"/>
              </a:spcBef>
              <a:buClr>
                <a:schemeClr val="accent6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280"/>
              </a:spcBef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280"/>
              </a:spcBef>
              <a:buClr>
                <a:schemeClr val="accent5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370887" y="6356350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234679" y="6355080"/>
            <a:ext cx="582966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3048000" y="6356350"/>
            <a:ext cx="33527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1" name="Shape 41"/>
          <p:cNvSpPr txBox="1"/>
          <p:nvPr>
            <p:ph type="title"/>
          </p:nvPr>
        </p:nvSpPr>
        <p:spPr>
          <a:xfrm>
            <a:off x="381000" y="2892276"/>
            <a:ext cx="632460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b="0" i="0" sz="4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457200" y="1722438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57200" y="2438399"/>
            <a:ext cx="4040187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38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66040" lvl="1" marL="54864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73660" lvl="2" marL="8229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81280" lvl="3" marL="109728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86360" lvl="4" marL="1280160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81280" lvl="5" marL="155448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88900" lvl="6" marL="1828800" marR="0" rtl="0" algn="l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83820" lvl="7" marL="2103120" marR="0" rtl="0" algn="l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91439" lvl="8" marL="2377440" marR="0" rtl="0" algn="l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3" type="body"/>
          </p:nvPr>
        </p:nvSpPr>
        <p:spPr>
          <a:xfrm>
            <a:off x="4645025" y="1722438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4" type="body"/>
          </p:nvPr>
        </p:nvSpPr>
        <p:spPr>
          <a:xfrm>
            <a:off x="4645025" y="2438399"/>
            <a:ext cx="4041774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38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66040" lvl="1" marL="54864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73660" lvl="2" marL="82296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81280" lvl="3" marL="109728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86360" lvl="4" marL="1280160" marR="0" rtl="0" algn="l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81280" lvl="5" marL="155448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88900" lvl="6" marL="1828800" marR="0" rtl="0" algn="l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83820" lvl="7" marL="2103120" marR="0" rtl="0" algn="l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91439" lvl="8" marL="2377440" marR="0" rtl="0" algn="l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370887" y="6356350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048000" y="6356350"/>
            <a:ext cx="33527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234679" y="6355080"/>
            <a:ext cx="582966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81000" y="355846"/>
            <a:ext cx="8381260" cy="1054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b="0" i="0" sz="3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idx="10" type="dt"/>
          </p:nvPr>
        </p:nvSpPr>
        <p:spPr>
          <a:xfrm>
            <a:off x="370887" y="6356350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3048000" y="6356350"/>
            <a:ext cx="33527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234679" y="6355080"/>
            <a:ext cx="582966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55" name="Shape 55"/>
          <p:cNvSpPr txBox="1"/>
          <p:nvPr>
            <p:ph type="title"/>
          </p:nvPr>
        </p:nvSpPr>
        <p:spPr>
          <a:xfrm>
            <a:off x="381000" y="355846"/>
            <a:ext cx="8381260" cy="1054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b="0" i="0" sz="3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152400" y="150918"/>
            <a:ext cx="8831801" cy="655624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370887" y="6356350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048000" y="6356350"/>
            <a:ext cx="33527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234679" y="6355080"/>
            <a:ext cx="582966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bg>
      <p:bgPr>
        <a:solidFill>
          <a:schemeClr val="l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7010400" y="150876"/>
            <a:ext cx="1981199" cy="6556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152400" y="152400"/>
            <a:ext cx="6705599" cy="655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09600" y="304800"/>
            <a:ext cx="586740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3020" lvl="0" marL="274320" marR="0" rtl="0" algn="l">
              <a:spcBef>
                <a:spcPts val="64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5240" lvl="1" marL="548640" marR="0" rtl="0" algn="l">
              <a:spcBef>
                <a:spcPts val="5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5560" lvl="2" marL="822960" marR="0" rtl="0" algn="l">
              <a:spcBef>
                <a:spcPts val="48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55880" lvl="3" marL="1097280" marR="0" rtl="0" algn="l"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60960" lvl="4" marL="1280160" marR="0" rtl="0" algn="l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55880" lvl="5" marL="155448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63500" lvl="6" marL="182880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58420" lvl="7" marL="210312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66039" lvl="8" marL="2377440" marR="0" rtl="0" algn="l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2" type="body"/>
          </p:nvPr>
        </p:nvSpPr>
        <p:spPr>
          <a:xfrm>
            <a:off x="7159752" y="2130551"/>
            <a:ext cx="1673352" cy="28163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3"/>
              </a:buClr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accent4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370887" y="6356350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3048000" y="6356350"/>
            <a:ext cx="33527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234679" y="6355080"/>
            <a:ext cx="582966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70" name="Shape 70"/>
          <p:cNvSpPr txBox="1"/>
          <p:nvPr>
            <p:ph type="title"/>
          </p:nvPr>
        </p:nvSpPr>
        <p:spPr>
          <a:xfrm>
            <a:off x="7159752" y="457200"/>
            <a:ext cx="1675660" cy="167335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b="0" i="0" sz="2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bg>
      <p:bgPr>
        <a:solidFill>
          <a:schemeClr val="dk2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7010400" y="150876"/>
            <a:ext cx="1981199" cy="655624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4" name="Shape 74"/>
          <p:cNvSpPr/>
          <p:nvPr>
            <p:ph idx="2" type="pic"/>
          </p:nvPr>
        </p:nvSpPr>
        <p:spPr>
          <a:xfrm>
            <a:off x="152400" y="152400"/>
            <a:ext cx="6705599" cy="655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chemeClr val="accent1"/>
              </a:buClr>
              <a:buFont typeface="Noto Sans Symbols"/>
              <a:buNone/>
              <a:defRPr b="0" i="0" sz="3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b="0" i="0" sz="2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accent3"/>
              </a:buClr>
              <a:buFont typeface="Noto Sans Symbols"/>
              <a:buNone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7162800" y="2133600"/>
            <a:ext cx="1676399" cy="2971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3"/>
              </a:buClr>
              <a:buFont typeface="Noto Sans Symbols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accent4"/>
              </a:buClr>
              <a:buFont typeface="Noto Sans Symbols"/>
              <a:buNone/>
              <a:defRPr b="0" i="0" sz="9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b="0" i="0" sz="9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b="0" i="0" sz="9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b="0" i="0" sz="9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370887" y="6356350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3048000" y="6356350"/>
            <a:ext cx="33527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234679" y="6355080"/>
            <a:ext cx="582966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79" name="Shape 79"/>
          <p:cNvSpPr txBox="1"/>
          <p:nvPr>
            <p:ph type="title"/>
          </p:nvPr>
        </p:nvSpPr>
        <p:spPr>
          <a:xfrm>
            <a:off x="7162800" y="460247"/>
            <a:ext cx="1676399" cy="167335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Source Sans Pro"/>
              <a:buNone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152400" y="1634970"/>
            <a:ext cx="8831801" cy="50454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" name="Shape 7"/>
          <p:cNvSpPr/>
          <p:nvPr/>
        </p:nvSpPr>
        <p:spPr>
          <a:xfrm>
            <a:off x="152398" y="152400"/>
            <a:ext cx="8814047" cy="134644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" name="Shape 8"/>
          <p:cNvSpPr txBox="1"/>
          <p:nvPr>
            <p:ph type="title"/>
          </p:nvPr>
        </p:nvSpPr>
        <p:spPr>
          <a:xfrm>
            <a:off x="381000" y="355846"/>
            <a:ext cx="8381260" cy="1054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 b="0" i="0" sz="3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" name="Shape 9"/>
          <p:cNvSpPr txBox="1"/>
          <p:nvPr>
            <p:ph idx="1" type="body"/>
          </p:nvPr>
        </p:nvSpPr>
        <p:spPr>
          <a:xfrm>
            <a:off x="380998" y="1719071"/>
            <a:ext cx="8407892" cy="44074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9220" lvl="0" marL="27432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78740" lvl="1" marL="5486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86360" lvl="2" marL="822960" marR="0" rtl="0" algn="l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93980" lvl="3" marL="109728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05410" lvl="4" marL="1280160" marR="0" rtl="0" algn="l">
              <a:spcBef>
                <a:spcPts val="260"/>
              </a:spcBef>
              <a:buClr>
                <a:schemeClr val="accent6"/>
              </a:buClr>
              <a:buSzPct val="100000"/>
              <a:buFont typeface="Noto Sans Symbols"/>
              <a:buChar char="▪"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06680" lvl="5" marL="1554480" marR="0" rtl="0" algn="l">
              <a:spcBef>
                <a:spcPts val="24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14300" lvl="6" marL="1828800" marR="0" rtl="0" algn="l">
              <a:spcBef>
                <a:spcPts val="24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09220" lvl="7" marL="2103120" marR="0" rtl="0" algn="l">
              <a:spcBef>
                <a:spcPts val="24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16839" lvl="8" marL="2377440" marR="0" rtl="0" algn="l">
              <a:spcBef>
                <a:spcPts val="240"/>
              </a:spcBef>
              <a:buClr>
                <a:schemeClr val="accent5"/>
              </a:buClr>
              <a:buSzPct val="1000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0" type="dt"/>
          </p:nvPr>
        </p:nvSpPr>
        <p:spPr>
          <a:xfrm>
            <a:off x="370887" y="6356350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1" type="ftr"/>
          </p:nvPr>
        </p:nvSpPr>
        <p:spPr>
          <a:xfrm>
            <a:off x="3048000" y="6356350"/>
            <a:ext cx="33527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234679" y="6355080"/>
            <a:ext cx="582966" cy="27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jpg"/><Relationship Id="rId4" Type="http://schemas.openxmlformats.org/officeDocument/2006/relationships/image" Target="../media/image04.jpg"/><Relationship Id="rId5" Type="http://schemas.openxmlformats.org/officeDocument/2006/relationships/image" Target="../media/image0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subTitle"/>
          </p:nvPr>
        </p:nvSpPr>
        <p:spPr>
          <a:xfrm>
            <a:off x="7010400" y="2052959"/>
            <a:ext cx="1981199" cy="33572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4400" u="none" cap="none" strike="noStrike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Unit 3 Lesson 7: Texas Core</a:t>
            </a:r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 rot="-1102414">
            <a:off x="4676716" y="651556"/>
            <a:ext cx="4210099" cy="1828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00B050"/>
              </a:buClr>
              <a:buSzPct val="25000"/>
              <a:buFont typeface="Source Sans Pro"/>
              <a:buNone/>
            </a:pPr>
            <a:r>
              <a:rPr b="0" i="0" lang="en-US" sz="4200" u="none" cap="none" strike="noStrike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URBANIZATION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04800"/>
            <a:ext cx="4800600" cy="600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381000" y="1524000"/>
            <a:ext cx="8407892" cy="44074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362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en-US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are the defining characteristics of the Texas urban core?</a:t>
            </a:r>
          </a:p>
          <a:p>
            <a:pPr indent="-2362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en-US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are the nicknames of each nodal city of the Texas urban core, and how did each city get that name?</a:t>
            </a:r>
          </a:p>
        </p:txBody>
      </p:sp>
      <p:sp>
        <p:nvSpPr>
          <p:cNvPr id="106" name="Shape 106"/>
          <p:cNvSpPr txBox="1"/>
          <p:nvPr>
            <p:ph type="title"/>
          </p:nvPr>
        </p:nvSpPr>
        <p:spPr>
          <a:xfrm>
            <a:off x="381000" y="355846"/>
            <a:ext cx="8381260" cy="1054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ESSENTIAL ?’S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3157817"/>
            <a:ext cx="5486399" cy="350968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76200" y="1676400"/>
            <a:ext cx="883919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36220" lvl="0" marL="27432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1" i="0" lang="en-US" sz="16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Dallas</a:t>
            </a:r>
          </a:p>
          <a:p>
            <a:pPr indent="-236220" lvl="0" marL="27432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1" i="0" lang="en-US" sz="16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Fort Worth</a:t>
            </a:r>
          </a:p>
          <a:p>
            <a:pPr indent="-236220" lvl="0" marL="27432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1" i="0" lang="en-US" sz="16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Houston</a:t>
            </a:r>
          </a:p>
          <a:p>
            <a:pPr indent="-236220" lvl="0" marL="27432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1" i="0" lang="en-US" sz="16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Baytown</a:t>
            </a:r>
          </a:p>
          <a:p>
            <a:pPr indent="-236220" lvl="0" marL="27432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1" i="0" lang="en-US" sz="16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Huntsville, Texas</a:t>
            </a:r>
          </a:p>
          <a:p>
            <a:pPr indent="-236220" lvl="0" marL="27432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1" i="0" lang="en-US" sz="16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San Antonio</a:t>
            </a:r>
          </a:p>
          <a:p>
            <a:pPr indent="-236220" lvl="0" marL="27432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1" i="0" lang="en-US" sz="16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Kansas City, Missouri</a:t>
            </a:r>
          </a:p>
          <a:p>
            <a:pPr indent="-236220" lvl="0" marL="27432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1" i="0" lang="en-US" sz="16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Chicago, Illinois</a:t>
            </a:r>
          </a:p>
          <a:p>
            <a:pPr indent="-236220" lvl="0" marL="27432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1" i="0" lang="en-US" sz="1600" u="none" cap="none" strike="noStrike">
                <a:solidFill>
                  <a:srgbClr val="00B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Trinity River</a:t>
            </a:r>
          </a:p>
          <a:p>
            <a:pPr indent="-236220" lvl="0" marL="27432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1" i="0" lang="en-US" sz="16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Lewisville</a:t>
            </a:r>
          </a:p>
          <a:p>
            <a:pPr indent="-236220" lvl="0" marL="27432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1" i="0" lang="en-US" sz="16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Colony</a:t>
            </a:r>
          </a:p>
          <a:p>
            <a:pPr indent="-236220" lvl="0" marL="27432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1" i="0" lang="en-US" sz="16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Frisco</a:t>
            </a:r>
          </a:p>
          <a:p>
            <a:pPr indent="-236220" lvl="0" marL="27432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1" i="0" lang="en-US" sz="16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McKinney</a:t>
            </a:r>
          </a:p>
          <a:p>
            <a:pPr indent="-236220" lvl="0" marL="27432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1" i="0" lang="en-US" sz="16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Mexico</a:t>
            </a:r>
          </a:p>
          <a:p>
            <a:pPr indent="-236220" lvl="0" marL="27432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1" i="0" lang="en-US" sz="16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Guatemala</a:t>
            </a:r>
          </a:p>
          <a:p>
            <a:pPr indent="-236220" lvl="0" marL="27432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1" i="0" lang="en-US" sz="16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Panama</a:t>
            </a:r>
          </a:p>
          <a:p>
            <a:pPr indent="-236220" lvl="0" marL="27432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1" i="0" lang="en-US" sz="16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Colombia</a:t>
            </a:r>
          </a:p>
          <a:p>
            <a:pPr indent="-236220" lvl="0" marL="27432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1" i="0" lang="en-US" sz="16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Venezuela</a:t>
            </a:r>
          </a:p>
          <a:p>
            <a:pPr indent="-236220" lvl="0" marL="27432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1" i="0" lang="en-US" sz="16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Vietnam</a:t>
            </a:r>
          </a:p>
          <a:p>
            <a:pPr indent="-236220" lvl="0" marL="27432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1" i="0" lang="en-US" sz="16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Korea</a:t>
            </a:r>
          </a:p>
          <a:p>
            <a:pPr indent="-236220" lvl="0" marL="27432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1" i="0" lang="en-US" sz="16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China</a:t>
            </a:r>
          </a:p>
          <a:p>
            <a:pPr indent="-236220" lvl="0" marL="27432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1" i="0" lang="en-US" sz="16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Japan</a:t>
            </a:r>
          </a:p>
          <a:p>
            <a:pPr indent="-236220" lvl="0" marL="27432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1" i="0" lang="en-US" sz="16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Taiwan</a:t>
            </a:r>
          </a:p>
          <a:p>
            <a:pPr indent="-236220" lvl="0" marL="274320" marR="0" rtl="0" algn="ctr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1" i="0" lang="en-US" sz="16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 Paso</a:t>
            </a:r>
          </a:p>
        </p:txBody>
      </p:sp>
      <p:sp>
        <p:nvSpPr>
          <p:cNvPr id="113" name="Shape 113"/>
          <p:cNvSpPr txBox="1"/>
          <p:nvPr>
            <p:ph type="title"/>
          </p:nvPr>
        </p:nvSpPr>
        <p:spPr>
          <a:xfrm>
            <a:off x="381000" y="355846"/>
            <a:ext cx="8381260" cy="1054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MAP ITEMS ON SIM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3505201"/>
            <a:ext cx="6629400" cy="3345871"/>
          </a:xfrm>
          <a:prstGeom prst="rect">
            <a:avLst/>
          </a:prstGeom>
          <a:solidFill>
            <a:srgbClr val="ECECEC"/>
          </a:solidFill>
          <a:ln cap="sq" cmpd="sng" w="101600">
            <a:solidFill>
              <a:srgbClr val="FDFDFD"/>
            </a:solidFill>
            <a:prstDash val="solid"/>
            <a:miter/>
            <a:headEnd len="med" w="med" type="none"/>
            <a:tailEnd len="med" w="med" type="none"/>
          </a:ln>
          <a:effectLst>
            <a:outerShdw blurRad="57150" kx="110000" rotWithShape="0" algn="tl" dir="7560000" dist="37500" sy="98000" ky="11000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2590800"/>
            <a:ext cx="3021508" cy="300196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>
            <p:ph type="title"/>
          </p:nvPr>
        </p:nvSpPr>
        <p:spPr>
          <a:xfrm>
            <a:off x="381000" y="355846"/>
            <a:ext cx="8381260" cy="1054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VOCAB☺</a:t>
            </a: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7400" y="4267200"/>
            <a:ext cx="3086099" cy="243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1600200"/>
            <a:ext cx="3048000" cy="283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807192" cy="656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>
            <p:ph idx="2" type="body"/>
          </p:nvPr>
        </p:nvSpPr>
        <p:spPr>
          <a:xfrm>
            <a:off x="0" y="4191000"/>
            <a:ext cx="2666999" cy="2646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36220" lvl="0" marL="2743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8666"/>
              <a:buFont typeface="Noto Sans Symbols"/>
              <a:buChar char="◼"/>
            </a:pPr>
            <a:r>
              <a:rPr b="0" i="0" lang="en-US" sz="148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 you identify:</a:t>
            </a:r>
          </a:p>
          <a:p>
            <a:pPr indent="-193039" lvl="1" marL="548640" marR="0" rtl="0" algn="l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Clr>
                <a:schemeClr val="accent2"/>
              </a:buClr>
              <a:buSzPct val="98666"/>
              <a:buFont typeface="Noto Sans Symbols"/>
              <a:buChar char="▪"/>
            </a:pPr>
            <a:r>
              <a:rPr b="0" i="0" lang="en-US" sz="148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border of Texas</a:t>
            </a:r>
          </a:p>
          <a:p>
            <a:pPr indent="-193039" lvl="1" marL="548640" marR="0" rtl="0" algn="l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Clr>
                <a:schemeClr val="accent2"/>
              </a:buClr>
              <a:buSzPct val="98666"/>
              <a:buFont typeface="Noto Sans Symbols"/>
              <a:buChar char="▪"/>
            </a:pPr>
            <a:r>
              <a:rPr b="0" i="0" lang="en-US" sz="148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Major cities in Texas</a:t>
            </a:r>
          </a:p>
          <a:p>
            <a:pPr indent="-193039" lvl="1" marL="548640" marR="0" rtl="0" algn="l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Clr>
                <a:schemeClr val="accent2"/>
              </a:buClr>
              <a:buSzPct val="98666"/>
              <a:buFont typeface="Noto Sans Symbols"/>
              <a:buChar char="▪"/>
            </a:pPr>
            <a:r>
              <a:rPr b="0" i="0" lang="en-US" sz="148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Major roads in Texas</a:t>
            </a:r>
          </a:p>
          <a:p>
            <a:pPr indent="-236220" lvl="0" marL="274320" marR="0" rtl="0" algn="l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Clr>
                <a:schemeClr val="accent1"/>
              </a:buClr>
              <a:buSzPct val="98666"/>
              <a:buFont typeface="Noto Sans Symbols"/>
              <a:buChar char="◼"/>
            </a:pPr>
            <a:r>
              <a:rPr b="0" i="0" lang="en-US" sz="148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were you able to identify borders , cities, and roads of Texas?</a:t>
            </a:r>
          </a:p>
          <a:p>
            <a:pPr indent="-236220" lvl="0" marL="274320" marR="0" rtl="0" algn="l">
              <a:lnSpc>
                <a:spcPct val="80000"/>
              </a:lnSpc>
              <a:spcBef>
                <a:spcPts val="296"/>
              </a:spcBef>
              <a:buClr>
                <a:schemeClr val="accent1"/>
              </a:buClr>
              <a:buSzPct val="98666"/>
              <a:buFont typeface="Noto Sans Symbols"/>
              <a:buChar char="◼"/>
            </a:pPr>
            <a:r>
              <a:rPr b="0" i="0" lang="en-US" sz="148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additional information would you like to have to read this map?</a:t>
            </a:r>
          </a:p>
        </p:txBody>
      </p:sp>
      <p:sp>
        <p:nvSpPr>
          <p:cNvPr id="129" name="Shape 129"/>
          <p:cNvSpPr txBox="1"/>
          <p:nvPr>
            <p:ph type="title"/>
          </p:nvPr>
        </p:nvSpPr>
        <p:spPr>
          <a:xfrm>
            <a:off x="381000" y="355846"/>
            <a:ext cx="8381260" cy="1054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CLASS DISCUSSION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2" type="body"/>
          </p:nvPr>
        </p:nvSpPr>
        <p:spPr>
          <a:xfrm>
            <a:off x="0" y="1676400"/>
            <a:ext cx="4038599" cy="44074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362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en-US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 A</a:t>
            </a:r>
          </a:p>
          <a:p>
            <a:pPr indent="-236220" lvl="0" marL="27432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en-US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Label</a:t>
            </a:r>
          </a:p>
          <a:p>
            <a:pPr indent="-193040" lvl="1" marL="54864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Davis Mountains</a:t>
            </a:r>
          </a:p>
          <a:p>
            <a:pPr indent="-193040" lvl="1" marL="54864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Edwards Plateau</a:t>
            </a:r>
          </a:p>
          <a:p>
            <a:pPr indent="-193040" lvl="1" marL="54864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Balcones Escarpment</a:t>
            </a:r>
          </a:p>
          <a:p>
            <a:pPr indent="-193040" lvl="1" marL="54864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Gulf Coastal Plains</a:t>
            </a:r>
          </a:p>
          <a:p>
            <a:pPr indent="-193040" lvl="1" marL="54864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Llano Estacado</a:t>
            </a:r>
          </a:p>
        </p:txBody>
      </p:sp>
      <p:sp>
        <p:nvSpPr>
          <p:cNvPr id="135" name="Shape 135"/>
          <p:cNvSpPr txBox="1"/>
          <p:nvPr>
            <p:ph type="title"/>
          </p:nvPr>
        </p:nvSpPr>
        <p:spPr>
          <a:xfrm>
            <a:off x="381000" y="355846"/>
            <a:ext cx="8381260" cy="1054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MAPPING THE TEXAS CORE: IR-28</a:t>
            </a:r>
          </a:p>
        </p:txBody>
      </p:sp>
      <p:pic>
        <p:nvPicPr>
          <p:cNvPr id="136" name="Shape 1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667256"/>
            <a:ext cx="5562600" cy="510747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37" name="Shape 137"/>
          <p:cNvSpPr txBox="1"/>
          <p:nvPr/>
        </p:nvSpPr>
        <p:spPr>
          <a:xfrm>
            <a:off x="5638800" y="4530389"/>
            <a:ext cx="1752600" cy="27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Balcones Escarpment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6" y="0"/>
            <a:ext cx="9137073" cy="688570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6477000" y="2209800"/>
            <a:ext cx="175260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Garland</a:t>
            </a:r>
          </a:p>
        </p:txBody>
      </p:sp>
      <p:sp>
        <p:nvSpPr>
          <p:cNvPr id="144" name="Shape 144"/>
          <p:cNvSpPr/>
          <p:nvPr/>
        </p:nvSpPr>
        <p:spPr>
          <a:xfrm>
            <a:off x="5181600" y="304800"/>
            <a:ext cx="2590800" cy="914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5" name="Shape 145"/>
          <p:cNvSpPr txBox="1"/>
          <p:nvPr>
            <p:ph type="title"/>
          </p:nvPr>
        </p:nvSpPr>
        <p:spPr>
          <a:xfrm>
            <a:off x="5105400" y="304800"/>
            <a:ext cx="2743199" cy="1054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Source Sans Pro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MAPPING THE TEXAS CORE: IR-28</a:t>
            </a:r>
          </a:p>
        </p:txBody>
      </p:sp>
      <p:sp>
        <p:nvSpPr>
          <p:cNvPr id="146" name="Shape 146"/>
          <p:cNvSpPr/>
          <p:nvPr/>
        </p:nvSpPr>
        <p:spPr>
          <a:xfrm>
            <a:off x="609600" y="1600200"/>
            <a:ext cx="1143000" cy="457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7" name="Shape 147"/>
          <p:cNvSpPr txBox="1"/>
          <p:nvPr>
            <p:ph idx="2" type="body"/>
          </p:nvPr>
        </p:nvSpPr>
        <p:spPr>
          <a:xfrm>
            <a:off x="799650" y="0"/>
            <a:ext cx="1972500" cy="30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36220" lvl="0" marL="2743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666"/>
              <a:buFont typeface="Noto Sans Symbols"/>
              <a:buChar char="◼"/>
            </a:pPr>
            <a:r>
              <a:rPr b="1" i="0" lang="en-US" sz="154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 B</a:t>
            </a:r>
          </a:p>
          <a:p>
            <a:pPr indent="-236220" lvl="0" marL="274320" marR="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accent1"/>
              </a:buClr>
              <a:buSzPct val="102666"/>
              <a:buFont typeface="Noto Sans Symbols"/>
              <a:buChar char="◼"/>
            </a:pPr>
            <a:r>
              <a:rPr b="1" i="0" lang="en-US" sz="154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Label</a:t>
            </a:r>
          </a:p>
          <a:p>
            <a:pPr indent="-193040" lvl="1" marL="548640" marR="0" rtl="0" algn="l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Clr>
                <a:schemeClr val="accent2"/>
              </a:buClr>
              <a:buSzPct val="101538"/>
              <a:buFont typeface="Noto Sans Symbols"/>
              <a:buChar char="▪"/>
            </a:pPr>
            <a:r>
              <a:rPr b="1" i="0" lang="en-US" sz="132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Austin</a:t>
            </a:r>
          </a:p>
          <a:p>
            <a:pPr indent="-193040" lvl="1" marL="548640" marR="0" rtl="0" algn="l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Clr>
                <a:schemeClr val="accent2"/>
              </a:buClr>
              <a:buSzPct val="101538"/>
              <a:buFont typeface="Noto Sans Symbols"/>
              <a:buChar char="▪"/>
            </a:pPr>
            <a:r>
              <a:rPr b="1" i="0" lang="en-US" sz="132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Arlington</a:t>
            </a:r>
          </a:p>
          <a:p>
            <a:pPr indent="-193040" lvl="1" marL="548640" marR="0" rtl="0" algn="l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Clr>
                <a:schemeClr val="accent2"/>
              </a:buClr>
              <a:buSzPct val="101538"/>
              <a:buFont typeface="Noto Sans Symbols"/>
              <a:buChar char="▪"/>
            </a:pPr>
            <a:r>
              <a:rPr b="1" i="0" lang="en-US" sz="132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Corpus Christi</a:t>
            </a:r>
          </a:p>
          <a:p>
            <a:pPr indent="-193040" lvl="1" marL="548640" marR="0" rtl="0" algn="l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Clr>
                <a:schemeClr val="accent2"/>
              </a:buClr>
              <a:buSzPct val="101538"/>
              <a:buFont typeface="Noto Sans Symbols"/>
              <a:buChar char="▪"/>
            </a:pPr>
            <a:r>
              <a:rPr b="1" i="0" lang="en-US" sz="132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Dallas</a:t>
            </a:r>
          </a:p>
          <a:p>
            <a:pPr indent="-193040" lvl="1" marL="548640" marR="0" rtl="0" algn="l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Clr>
                <a:schemeClr val="accent2"/>
              </a:buClr>
              <a:buSzPct val="101538"/>
              <a:buFont typeface="Noto Sans Symbols"/>
              <a:buChar char="▪"/>
            </a:pPr>
            <a:r>
              <a:rPr b="1" i="0" lang="en-US" sz="132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 Paso</a:t>
            </a:r>
          </a:p>
          <a:p>
            <a:pPr indent="-193040" lvl="1" marL="548640" marR="0" rtl="0" algn="l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Clr>
                <a:schemeClr val="accent2"/>
              </a:buClr>
              <a:buSzPct val="101538"/>
              <a:buFont typeface="Noto Sans Symbols"/>
              <a:buChar char="▪"/>
            </a:pPr>
            <a:r>
              <a:rPr b="1" i="0" lang="en-US" sz="132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Fort Worth</a:t>
            </a:r>
          </a:p>
          <a:p>
            <a:pPr indent="-193040" lvl="1" marL="548640" marR="0" rtl="0" algn="l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Clr>
                <a:schemeClr val="accent2"/>
              </a:buClr>
              <a:buSzPct val="101538"/>
              <a:buFont typeface="Noto Sans Symbols"/>
              <a:buChar char="▪"/>
            </a:pPr>
            <a:r>
              <a:rPr b="1" i="0" lang="en-US" sz="132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Garland</a:t>
            </a:r>
          </a:p>
          <a:p>
            <a:pPr indent="-193040" lvl="1" marL="548640" marR="0" rtl="0" algn="l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Clr>
                <a:schemeClr val="accent2"/>
              </a:buClr>
              <a:buSzPct val="101538"/>
              <a:buFont typeface="Noto Sans Symbols"/>
              <a:buChar char="▪"/>
            </a:pPr>
            <a:r>
              <a:rPr b="1" i="0" lang="en-US" sz="132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Houston</a:t>
            </a:r>
          </a:p>
          <a:p>
            <a:pPr indent="-193040" lvl="1" marL="548640" marR="0" rtl="0" algn="l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Clr>
                <a:schemeClr val="accent2"/>
              </a:buClr>
              <a:buSzPct val="101538"/>
              <a:buFont typeface="Noto Sans Symbols"/>
              <a:buChar char="▪"/>
            </a:pPr>
            <a:r>
              <a:rPr b="1" i="0" lang="en-US" sz="132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Lubbock</a:t>
            </a:r>
          </a:p>
          <a:p>
            <a:pPr indent="-193040" lvl="1" marL="548640" marR="0" rtl="0" algn="l">
              <a:lnSpc>
                <a:spcPct val="80000"/>
              </a:lnSpc>
              <a:spcBef>
                <a:spcPts val="264"/>
              </a:spcBef>
              <a:buClr>
                <a:schemeClr val="accent2"/>
              </a:buClr>
              <a:buSzPct val="101538"/>
              <a:buFont typeface="Noto Sans Symbols"/>
              <a:buChar char="▪"/>
            </a:pPr>
            <a:r>
              <a:rPr b="1" i="0" lang="en-US" sz="132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San Antonio</a:t>
            </a:r>
          </a:p>
        </p:txBody>
      </p:sp>
      <p:sp>
        <p:nvSpPr>
          <p:cNvPr id="148" name="Shape 148"/>
          <p:cNvSpPr/>
          <p:nvPr/>
        </p:nvSpPr>
        <p:spPr>
          <a:xfrm>
            <a:off x="6925" y="0"/>
            <a:ext cx="1084200" cy="555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380998" y="1719071"/>
            <a:ext cx="8407892" cy="44074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362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en-US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Complete Parts C-E on IR-28</a:t>
            </a:r>
          </a:p>
          <a:p>
            <a:pPr indent="-193040" lvl="1" marL="5486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Using Reading from IR-30</a:t>
            </a:r>
          </a:p>
        </p:txBody>
      </p:sp>
      <p:sp>
        <p:nvSpPr>
          <p:cNvPr id="154" name="Shape 154"/>
          <p:cNvSpPr txBox="1"/>
          <p:nvPr>
            <p:ph type="title"/>
          </p:nvPr>
        </p:nvSpPr>
        <p:spPr>
          <a:xfrm>
            <a:off x="381000" y="355846"/>
            <a:ext cx="8381260" cy="1054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WORK TIME ☺</a:t>
            </a: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2502408"/>
            <a:ext cx="7505699" cy="4203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rid">
  <a:themeElements>
    <a:clrScheme name="Grid">
      <a:dk1>
        <a:srgbClr val="000000"/>
      </a:dk1>
      <a:lt1>
        <a:srgbClr val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