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Amarant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font" Target="fonts/Amarante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Relationship Id="rId3" Type="http://schemas.openxmlformats.org/officeDocument/2006/relationships/image" Target="../media/image0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0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0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_02.jp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4111" y="0"/>
            <a:ext cx="7315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_05.jpg" id="14" name="Shape 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0"/>
            <a:ext cx="13334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hape 15"/>
          <p:cNvGrpSpPr/>
          <p:nvPr/>
        </p:nvGrpSpPr>
        <p:grpSpPr>
          <a:xfrm>
            <a:off x="0" y="6630352"/>
            <a:ext cx="9143999" cy="228600"/>
            <a:chOff x="0" y="6582727"/>
            <a:chExt cx="9143999" cy="228600"/>
          </a:xfrm>
        </p:grpSpPr>
        <p:sp>
          <p:nvSpPr>
            <p:cNvPr id="16" name="Shape 16"/>
            <p:cNvSpPr/>
            <p:nvPr/>
          </p:nvSpPr>
          <p:spPr>
            <a:xfrm>
              <a:off x="7813039" y="6582727"/>
              <a:ext cx="1330960" cy="228600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6134101" y="6582727"/>
              <a:ext cx="1609723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Shape 19"/>
          <p:cNvSpPr txBox="1"/>
          <p:nvPr>
            <p:ph type="ctrTitle"/>
          </p:nvPr>
        </p:nvSpPr>
        <p:spPr>
          <a:xfrm>
            <a:off x="457200" y="1371600"/>
            <a:ext cx="67818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457200" y="2438400"/>
            <a:ext cx="6781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2103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924800" y="6610350"/>
            <a:ext cx="11988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57200" y="6611111"/>
            <a:ext cx="56006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2499518" y="-61118"/>
            <a:ext cx="4144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6" name="Shape 126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127" name="Shape 127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Shape 130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06.png" id="133" name="Shape 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01.jpg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 rot="5400000">
            <a:off x="4889561" y="2328923"/>
            <a:ext cx="553707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696468" y="345948"/>
            <a:ext cx="55412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8" name="Shape 138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139" name="Shape 139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06.png" id="145" name="Shape 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01.jpg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26" name="Shape 26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ar_06.png"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01.jpg" id="30" name="Shape 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_06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3_01.jpg" id="39" name="Shape 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Shape 42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43" name="Shape 43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Shape 46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38274" y="6629400"/>
            <a:ext cx="7705725" cy="228600"/>
            <a:chOff x="1438274" y="6629400"/>
            <a:chExt cx="7705725" cy="228600"/>
          </a:xfrm>
        </p:grpSpPr>
        <p:sp>
          <p:nvSpPr>
            <p:cNvPr id="51" name="Shape 51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7142479" y="6629400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Shape 54"/>
          <p:cNvSpPr txBox="1"/>
          <p:nvPr>
            <p:ph type="title"/>
          </p:nvPr>
        </p:nvSpPr>
        <p:spPr>
          <a:xfrm>
            <a:off x="1752600" y="5245101"/>
            <a:ext cx="693419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52600" y="4114800"/>
            <a:ext cx="6934199" cy="1130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9_01.jpg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63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0" type="dt"/>
          </p:nvPr>
        </p:nvSpPr>
        <p:spPr>
          <a:xfrm>
            <a:off x="7162800" y="6610350"/>
            <a:ext cx="1524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742679" y="6610350"/>
            <a:ext cx="381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1524000" y="6610350"/>
            <a:ext cx="5562600" cy="247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vert_bar_02.png"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2455" y="0"/>
            <a:ext cx="731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981200"/>
            <a:ext cx="4040187" cy="4111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4_01.jpg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2" type="body"/>
          </p:nvPr>
        </p:nvSpPr>
        <p:spPr>
          <a:xfrm>
            <a:off x="4648200" y="1981200"/>
            <a:ext cx="4040187" cy="4111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1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57200" y="2438400"/>
            <a:ext cx="40385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8200" y="2438400"/>
            <a:ext cx="403859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06.png"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70" name="Shape 70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Shape 73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2_01.jp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06.pn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Shape 80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81" name="Shape 81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Shape 84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89" name="Shape 89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Shape 92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_01.jp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457200" y="1524000"/>
            <a:ext cx="33527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419600" y="1524000"/>
            <a:ext cx="4267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7200" y="2514599"/>
            <a:ext cx="3352799" cy="31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06.png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102" name="Shape 102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Shape 105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Shape 109"/>
          <p:cNvGrpSpPr/>
          <p:nvPr/>
        </p:nvGrpSpPr>
        <p:grpSpPr>
          <a:xfrm>
            <a:off x="0" y="6631304"/>
            <a:ext cx="9144000" cy="228600"/>
            <a:chOff x="0" y="6583679"/>
            <a:chExt cx="9144000" cy="228600"/>
          </a:xfrm>
        </p:grpSpPr>
        <p:sp>
          <p:nvSpPr>
            <p:cNvPr id="110" name="Shape 110"/>
            <p:cNvSpPr/>
            <p:nvPr/>
          </p:nvSpPr>
          <p:spPr>
            <a:xfrm>
              <a:off x="8763000" y="6583679"/>
              <a:ext cx="38100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7142479" y="6583679"/>
              <a:ext cx="1581911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6583679"/>
              <a:ext cx="7101840" cy="228600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457200" y="1527048"/>
            <a:ext cx="3355847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4425696" y="1554479"/>
            <a:ext cx="4270248" cy="4059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2514600"/>
            <a:ext cx="3355847" cy="312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9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4_01.jpg" id="119" name="Shape 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3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06.pn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860"/>
            <a:ext cx="9144000" cy="53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>
            <a:off x="4419600" y="1524000"/>
            <a:ext cx="4267199" cy="1587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/>
          <p:nvPr/>
        </p:nvCxnSpPr>
        <p:spPr>
          <a:xfrm>
            <a:off x="4419600" y="5637212"/>
            <a:ext cx="4267199" cy="1587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ACACA"/>
            </a:gs>
            <a:gs pos="76000">
              <a:srgbClr val="C6C6C6"/>
            </a:gs>
            <a:gs pos="100000">
              <a:srgbClr val="A4A4A4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34000">
                <a:srgbClr val="BFBFBF">
                  <a:alpha val="60784"/>
                </a:srgbClr>
              </a:gs>
              <a:gs pos="38000">
                <a:srgbClr val="BFBFBF">
                  <a:alpha val="75686"/>
                </a:srgbClr>
              </a:gs>
              <a:gs pos="100000">
                <a:srgbClr val="FFFFFF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7F7F7F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7F7F7F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2971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429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3886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dk2"/>
              </a:buClr>
              <a:buFont typeface="Calibri"/>
              <a:buNone/>
              <a:defRPr b="0" i="0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742679" y="6610350"/>
            <a:ext cx="38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1524000" y="0"/>
            <a:ext cx="6781800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Amarante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Amarante"/>
                <a:ea typeface="Amarante"/>
                <a:cs typeface="Amarante"/>
                <a:sym typeface="Amarante"/>
              </a:rPr>
              <a:t>The Physical World</a:t>
            </a:r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533400" y="1143000"/>
            <a:ext cx="6781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Unit 1 Lesson 9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Noto Sans Symbols"/>
              <a:buNone/>
            </a:pPr>
            <a:r>
              <a:rPr b="1" i="0" lang="en-US" sz="4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744059"/>
            <a:ext cx="5714999" cy="3832952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Essential ?’s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5240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do humans determine the inherent value of any resource?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514600"/>
            <a:ext cx="5173980" cy="345185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Map Items on SIM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2667000"/>
            <a:ext cx="82296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Tibet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Ethiopia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Persian Gulf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Gulf of Guinea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North Sea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Bay of Campeche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Venezuela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Saudi Arabia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Kuwait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Iran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Mexico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228600"/>
            <a:ext cx="4488873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29489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152400" y="1371600"/>
            <a:ext cx="4343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Human Resources – refer to human beings as a source of labor and intuition.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Thinking, Planning, Building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Natural Resources – things that occur in the natural or physical world.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Oil, Coal, Soil, H2O, Air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Resource – anything that people need and to which they have assigned a value.</a:t>
            </a:r>
          </a:p>
        </p:txBody>
      </p:sp>
      <p:pic>
        <p:nvPicPr>
          <p:cNvPr id="174" name="Shape 17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0"/>
            <a:ext cx="35813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4289" y="1600200"/>
            <a:ext cx="4565075" cy="288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6894" y="4343400"/>
            <a:ext cx="2785120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0" y="457200"/>
            <a:ext cx="3276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36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 Discussion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838200" y="11430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Groups: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Identify – all the natural resources in the USA</a:t>
            </a: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228600" y="5029200"/>
            <a:ext cx="87630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factors influence where resources are located?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do resources affect where people live?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124466"/>
            <a:ext cx="5257799" cy="294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04800" y="533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Group Work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1371600"/>
            <a:ext cx="6324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Organize the Resource Card cutouts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Be able to Justify your reason of patterns</a:t>
            </a: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762000" y="4495800"/>
            <a:ext cx="74676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</a:p>
          <a:p>
            <a:pPr indent="-457200" lvl="1" marL="91440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did you chose the structure you used?</a:t>
            </a:r>
          </a:p>
          <a:p>
            <a:pPr indent="-457200" lvl="1" marL="91440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these things have in common?</a:t>
            </a:r>
          </a:p>
          <a:p>
            <a:pPr indent="-457200" lvl="1" marL="91440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are they different?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2650" y="2307935"/>
            <a:ext cx="4705349" cy="226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533400" y="228600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Work/Writing Time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228600" y="990600"/>
            <a:ext cx="8763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1086"/>
              <a:buFont typeface="Noto Sans Symbols"/>
              <a:buChar char="❖"/>
            </a:pPr>
            <a:r>
              <a:rPr b="0" i="0" lang="en-US" sz="2325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Complete IR-25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ct val="101086"/>
              <a:buFont typeface="Noto Sans Symbols"/>
              <a:buChar char="❖"/>
            </a:pPr>
            <a:r>
              <a:rPr b="0" i="0" lang="en-US" sz="2325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Reading from IR-26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801"/>
              </a:spcBef>
              <a:spcAft>
                <a:spcPts val="0"/>
              </a:spcAft>
              <a:buClr>
                <a:schemeClr val="dk2"/>
              </a:buClr>
              <a:buSzPct val="100700"/>
              <a:buFont typeface="Noto Sans Symbols"/>
              <a:buNone/>
            </a:pPr>
            <a:r>
              <a:t/>
            </a:r>
            <a:endParaRPr b="0" i="0" sz="1007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ct val="101086"/>
              <a:buFont typeface="Noto Sans Symbols"/>
              <a:buChar char="❖"/>
            </a:pPr>
            <a:r>
              <a:rPr b="1" i="0" lang="en-US" sz="2325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Geographer Journal respond to the following prompt: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65"/>
              </a:spcBef>
              <a:spcAft>
                <a:spcPts val="0"/>
              </a:spcAft>
              <a:buClr>
                <a:srgbClr val="7F7F7F"/>
              </a:buClr>
              <a:buSzPct val="101086"/>
              <a:buFont typeface="Noto Sans Symbols"/>
              <a:buChar char="❖"/>
            </a:pPr>
            <a:r>
              <a:rPr b="0" i="1" lang="en-US" sz="2325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 work in an oil field. Production on your current oil well will stop in 6 months.  Write a letter to your boss explaining the situation and its effects on the company and the location where the oil will exists.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ct val="101086"/>
              <a:buFont typeface="Noto Sans Symbols"/>
              <a:buChar char="❖"/>
            </a:pPr>
            <a:r>
              <a:rPr b="0" i="0" lang="en-US" sz="2325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 paragraphs include voacb. learned.</a:t>
            </a:r>
          </a:p>
        </p:txBody>
      </p:sp>
      <p:pic>
        <p:nvPicPr>
          <p:cNvPr id="199" name="Shape 19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191001"/>
            <a:ext cx="6019801" cy="26669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4600" y="4191001"/>
            <a:ext cx="2590800" cy="26669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cro">
  <a:themeElements>
    <a:clrScheme name="Macro">
      <a:dk1>
        <a:srgbClr val="000000"/>
      </a:dk1>
      <a:lt1>
        <a:srgbClr val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