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Galdeano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Galdean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28600" y="228600"/>
            <a:ext cx="8695944" cy="6035039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pSp>
        <p:nvGrpSpPr>
          <p:cNvPr id="20" name="Shape 20"/>
          <p:cNvGrpSpPr/>
          <p:nvPr/>
        </p:nvGrpSpPr>
        <p:grpSpPr>
          <a:xfrm>
            <a:off x="211664" y="5353963"/>
            <a:ext cx="8723376" cy="1331580"/>
            <a:chOff x="-3905250" y="4294187"/>
            <a:chExt cx="13011150" cy="1892300"/>
          </a:xfrm>
        </p:grpSpPr>
        <p:sp>
          <p:nvSpPr>
            <p:cNvPr id="21" name="Shape 21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26" name="Shape 26"/>
          <p:cNvSpPr txBox="1"/>
          <p:nvPr>
            <p:ph type="ctrTitle"/>
          </p:nvPr>
        </p:nvSpPr>
        <p:spPr>
          <a:xfrm>
            <a:off x="685800" y="1600200"/>
            <a:ext cx="7772400" cy="17801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aldeano"/>
              <a:buNone/>
              <a:defRPr b="0" i="0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371600" y="3556001"/>
            <a:ext cx="6400799" cy="14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aldeano"/>
              <a:buNone/>
              <a:defRPr b="0" i="0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 rot="5400000">
            <a:off x="2850885" y="696648"/>
            <a:ext cx="3450695" cy="7408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  <p:grpSp>
        <p:nvGrpSpPr>
          <p:cNvPr id="120" name="Shape 120"/>
          <p:cNvGrpSpPr/>
          <p:nvPr/>
        </p:nvGrpSpPr>
        <p:grpSpPr>
          <a:xfrm>
            <a:off x="211664" y="714191"/>
            <a:ext cx="8723376" cy="1331580"/>
            <a:chOff x="-3905250" y="4294187"/>
            <a:chExt cx="13011150" cy="1892300"/>
          </a:xfrm>
        </p:grpSpPr>
        <p:sp>
          <p:nvSpPr>
            <p:cNvPr id="121" name="Shape 121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126" name="Shape 126"/>
          <p:cNvSpPr txBox="1"/>
          <p:nvPr>
            <p:ph type="title"/>
          </p:nvPr>
        </p:nvSpPr>
        <p:spPr>
          <a:xfrm rot="5400000">
            <a:off x="5414433" y="2662766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Galdeano"/>
              <a:buNone/>
              <a:defRPr b="0" i="0" sz="4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 rot="5400000">
            <a:off x="1223433" y="681567"/>
            <a:ext cx="448733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872066" y="2675466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aldeano"/>
              <a:buNone/>
              <a:defRPr b="0" i="0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aldeano"/>
              <a:buNone/>
              <a:defRPr b="0" i="0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76654" y="2679191"/>
            <a:ext cx="3822191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5151" y="2679191"/>
            <a:ext cx="3822191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914400" y="3581400"/>
            <a:ext cx="3352799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grpSp>
        <p:nvGrpSpPr>
          <p:cNvPr id="50" name="Shape 50"/>
          <p:cNvGrpSpPr/>
          <p:nvPr/>
        </p:nvGrpSpPr>
        <p:grpSpPr>
          <a:xfrm>
            <a:off x="211664" y="714191"/>
            <a:ext cx="8723376" cy="1331580"/>
            <a:chOff x="-3905250" y="4294187"/>
            <a:chExt cx="13011150" cy="1892300"/>
          </a:xfrm>
        </p:grpSpPr>
        <p:sp>
          <p:nvSpPr>
            <p:cNvPr id="51" name="Shape 51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56" name="Shape 56"/>
          <p:cNvSpPr txBox="1"/>
          <p:nvPr>
            <p:ph type="title"/>
          </p:nvPr>
        </p:nvSpPr>
        <p:spPr>
          <a:xfrm>
            <a:off x="914400" y="2286000"/>
            <a:ext cx="3352799" cy="125272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Galdeano"/>
              <a:buNone/>
              <a:defRPr b="0" i="0" sz="3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651962" y="1828800"/>
            <a:ext cx="3904076" cy="380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34620" lvl="0" marL="274320" marR="0" rtl="0" algn="l">
              <a:spcBef>
                <a:spcPts val="44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57162" lvl="1" marL="576263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119062" lvl="2" marL="855663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127000" lvl="3" marL="1143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1066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1092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1117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1016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228600" y="228600"/>
            <a:ext cx="8695944" cy="4736591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6047437" y="4203592"/>
            <a:ext cx="2876429" cy="714025"/>
          </a:xfrm>
          <a:custGeom>
            <a:pathLst>
              <a:path extrusionOk="0" h="120000" w="12000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72750"/>
                </a:lnTo>
                <a:lnTo>
                  <a:pt x="120000" y="0"/>
                </a:lnTo>
                <a:lnTo>
                  <a:pt x="120000" y="0"/>
                </a:lnTo>
                <a:lnTo>
                  <a:pt x="119733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2619319" y="4075289"/>
            <a:ext cx="5544515" cy="850138"/>
          </a:xfrm>
          <a:custGeom>
            <a:pathLst>
              <a:path extrusionOk="0" h="120000" w="12000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2828727" y="4087562"/>
            <a:ext cx="5467979" cy="774272"/>
          </a:xfrm>
          <a:custGeom>
            <a:pathLst>
              <a:path extrusionOk="0" h="120000" w="12000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5609489" y="4074173"/>
            <a:ext cx="3307999" cy="651548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211664" y="4058555"/>
            <a:ext cx="8723376" cy="1329874"/>
          </a:xfrm>
          <a:custGeom>
            <a:pathLst>
              <a:path extrusionOk="0" h="120000" w="12000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20000" y="51342"/>
                </a:lnTo>
                <a:lnTo>
                  <a:pt x="119941" y="51543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690031" y="2463559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aldeano"/>
              <a:buNone/>
              <a:defRPr b="0" i="0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367365" y="1437448"/>
            <a:ext cx="6417733" cy="9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28600" y="228600"/>
            <a:ext cx="8695944" cy="6035039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pSp>
        <p:nvGrpSpPr>
          <p:cNvPr id="72" name="Shape 72"/>
          <p:cNvGrpSpPr/>
          <p:nvPr/>
        </p:nvGrpSpPr>
        <p:grpSpPr>
          <a:xfrm>
            <a:off x="211664" y="5353963"/>
            <a:ext cx="8723376" cy="1331580"/>
            <a:chOff x="-3905250" y="4294187"/>
            <a:chExt cx="13011150" cy="1892300"/>
          </a:xfrm>
        </p:grpSpPr>
        <p:sp>
          <p:nvSpPr>
            <p:cNvPr id="73" name="Shape 73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78" name="Shape 78"/>
          <p:cNvSpPr txBox="1"/>
          <p:nvPr>
            <p:ph type="title"/>
          </p:nvPr>
        </p:nvSpPr>
        <p:spPr>
          <a:xfrm>
            <a:off x="4874155" y="338666"/>
            <a:ext cx="3812644" cy="2429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Galdeano"/>
              <a:buNone/>
              <a:defRPr b="0" i="0" sz="28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868332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  <p:sp>
        <p:nvSpPr>
          <p:cNvPr id="83" name="Shape 83"/>
          <p:cNvSpPr/>
          <p:nvPr>
            <p:ph idx="2" type="pic"/>
          </p:nvPr>
        </p:nvSpPr>
        <p:spPr>
          <a:xfrm>
            <a:off x="838200" y="1371600"/>
            <a:ext cx="3566159" cy="2926079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aldeano"/>
              <a:buNone/>
              <a:defRPr b="0" i="0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76656" y="2678114"/>
            <a:ext cx="382219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677331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3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69862" lvl="1" marL="57626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131762" lvl="2" marL="85566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139700" lvl="3" marL="11430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142239" lvl="4" marL="146304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1320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1346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1371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1270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3" type="body"/>
          </p:nvPr>
        </p:nvSpPr>
        <p:spPr>
          <a:xfrm>
            <a:off x="4648200" y="2678113"/>
            <a:ext cx="382219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4" type="body"/>
          </p:nvPr>
        </p:nvSpPr>
        <p:spPr>
          <a:xfrm>
            <a:off x="4645025" y="3429000"/>
            <a:ext cx="3822191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3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69862" lvl="1" marL="57626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131762" lvl="2" marL="85566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139700" lvl="3" marL="11430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142239" lvl="4" marL="146304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1320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1346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1371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1270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aldeano"/>
              <a:buNone/>
              <a:defRPr b="0" i="0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pSp>
        <p:nvGrpSpPr>
          <p:cNvPr id="100" name="Shape 100"/>
          <p:cNvGrpSpPr/>
          <p:nvPr/>
        </p:nvGrpSpPr>
        <p:grpSpPr>
          <a:xfrm>
            <a:off x="211664" y="714190"/>
            <a:ext cx="8723376" cy="1329874"/>
            <a:chOff x="-3905251" y="4294187"/>
            <a:chExt cx="13027839" cy="1892300"/>
          </a:xfrm>
        </p:grpSpPr>
        <p:sp>
          <p:nvSpPr>
            <p:cNvPr id="101" name="Shape 101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-3905251" y="4294187"/>
              <a:ext cx="1302783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106" name="Shape 106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pSp>
        <p:nvGrpSpPr>
          <p:cNvPr id="7" name="Shape 7"/>
          <p:cNvGrpSpPr/>
          <p:nvPr/>
        </p:nvGrpSpPr>
        <p:grpSpPr>
          <a:xfrm>
            <a:off x="211664" y="1679428"/>
            <a:ext cx="8723376" cy="1329874"/>
            <a:chOff x="-3905251" y="4294187"/>
            <a:chExt cx="13027839" cy="1892300"/>
          </a:xfrm>
        </p:grpSpPr>
        <p:sp>
          <p:nvSpPr>
            <p:cNvPr id="8" name="Shape 8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-3905251" y="4294187"/>
              <a:ext cx="1302783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</p:grpSp>
      <p:sp>
        <p:nvSpPr>
          <p:cNvPr id="13" name="Shape 13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aldeano"/>
              <a:buNone/>
              <a:defRPr b="0" i="0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 u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72066" y="2675466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Relationship Id="rId4" Type="http://schemas.openxmlformats.org/officeDocument/2006/relationships/image" Target="../media/image02.png"/><Relationship Id="rId5" Type="http://schemas.openxmlformats.org/officeDocument/2006/relationships/image" Target="../media/image09.png"/><Relationship Id="rId6" Type="http://schemas.openxmlformats.org/officeDocument/2006/relationships/image" Target="../media/image04.png"/><Relationship Id="rId7" Type="http://schemas.openxmlformats.org/officeDocument/2006/relationships/image" Target="../media/image03.png"/><Relationship Id="rId8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6.png"/><Relationship Id="rId5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hyperlink" Target="https://www.youtube.com/watch?v=ipSJjVdLmJ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33400"/>
            <a:ext cx="8001000" cy="381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ctrTitle"/>
          </p:nvPr>
        </p:nvSpPr>
        <p:spPr>
          <a:xfrm>
            <a:off x="685800" y="1600200"/>
            <a:ext cx="7772400" cy="841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The Physical World</a:t>
            </a:r>
          </a:p>
        </p:txBody>
      </p:sp>
      <p:sp>
        <p:nvSpPr>
          <p:cNvPr id="134" name="Shape 134"/>
          <p:cNvSpPr txBox="1"/>
          <p:nvPr>
            <p:ph idx="1" type="subTitle"/>
          </p:nvPr>
        </p:nvSpPr>
        <p:spPr>
          <a:xfrm>
            <a:off x="1409700" y="2441864"/>
            <a:ext cx="6400799" cy="14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Unit 1 Lesson 6</a:t>
            </a:r>
          </a:p>
          <a:p>
            <a:pPr indent="0" lvl="0" marL="0" marR="0" rtl="0" algn="ctr">
              <a:spcBef>
                <a:spcPts val="72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Water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33528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764" y="5181600"/>
            <a:ext cx="28574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5095875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0429" y="3495675"/>
            <a:ext cx="28574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67927" y="4350328"/>
            <a:ext cx="3080470" cy="2307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11" y="3976685"/>
            <a:ext cx="3083888" cy="288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>
            <p:ph idx="1" type="body"/>
          </p:nvPr>
        </p:nvSpPr>
        <p:spPr>
          <a:xfrm>
            <a:off x="867833" y="1447800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What is Physical Geography?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How much of Earth is covered by water?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Why do all people Not have access to freshwater?</a:t>
            </a: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Essential ?’s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5048" r="12502" t="0"/>
          <a:stretch/>
        </p:blipFill>
        <p:spPr>
          <a:xfrm>
            <a:off x="2978725" y="2743199"/>
            <a:ext cx="2715490" cy="246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3276600"/>
            <a:ext cx="3255818" cy="358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Map Items on SIM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152400" y="2286000"/>
            <a:ext cx="2895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Gulf of Mexico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Caribbean Sea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Artic Ocean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Atlantic Ocean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Indian Ocean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Pacific Ocean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Southern Ocean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Lake Erie</a:t>
            </a: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rgbClr val="00B050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x="6302317" y="2514600"/>
            <a:ext cx="2828544" cy="4178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Lake Huron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Lake Michigan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Lake Ontario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00B050"/>
                </a:solidFill>
                <a:latin typeface="Galdeano"/>
                <a:ea typeface="Galdeano"/>
                <a:cs typeface="Galdeano"/>
                <a:sym typeface="Galdeano"/>
              </a:rPr>
              <a:t>Lake Superior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C00000"/>
                </a:solidFill>
                <a:latin typeface="Galdeano"/>
                <a:ea typeface="Galdeano"/>
                <a:cs typeface="Galdeano"/>
                <a:sym typeface="Galdeano"/>
              </a:rPr>
              <a:t>Latin America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C00000"/>
                </a:solidFill>
                <a:latin typeface="Galdeano"/>
                <a:ea typeface="Galdeano"/>
                <a:cs typeface="Galdeano"/>
                <a:sym typeface="Galdeano"/>
              </a:rPr>
              <a:t>North Africa</a:t>
            </a: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C00000"/>
                </a:solidFill>
                <a:latin typeface="Galdeano"/>
                <a:ea typeface="Galdeano"/>
                <a:cs typeface="Galdeano"/>
                <a:sym typeface="Galdeano"/>
              </a:rPr>
              <a:t>Middle East</a:t>
            </a:r>
          </a:p>
          <a:p>
            <a:pPr indent="-274320" lvl="0" marL="27432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800" u="none" cap="none" strike="noStrike">
                <a:solidFill>
                  <a:srgbClr val="C00000"/>
                </a:solidFill>
                <a:latin typeface="Galdeano"/>
                <a:ea typeface="Galdeano"/>
                <a:cs typeface="Galdeano"/>
                <a:sym typeface="Galdeano"/>
              </a:rPr>
              <a:t>South Asia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2667000"/>
            <a:ext cx="3556000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3871" y="809625"/>
            <a:ext cx="2857499" cy="245744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type="title"/>
          </p:nvPr>
        </p:nvSpPr>
        <p:spPr>
          <a:xfrm>
            <a:off x="457200" y="338328"/>
            <a:ext cx="3657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Vocabulary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0" y="1801091"/>
            <a:ext cx="40385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Noto Sans Symbols"/>
              <a:buChar char="∗"/>
            </a:pPr>
            <a:r>
              <a:rPr b="1" i="0" lang="en-US" sz="2220" u="sng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Water hemisphere </a:t>
            </a:r>
            <a:r>
              <a:rPr b="0" i="0" lang="en-US" sz="222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– 71% of Earth’s surface.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Noto Sans Symbols"/>
              <a:buChar char="∗"/>
            </a:pPr>
            <a:r>
              <a:rPr b="1" i="0" lang="en-US" sz="2220" u="sng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Biosphere</a:t>
            </a:r>
            <a:r>
              <a:rPr b="0" i="0" lang="en-US" sz="222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– ecosystem of ALL living organisms on Earth, need H2O to survive.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Noto Sans Symbols"/>
              <a:buChar char="∗"/>
            </a:pPr>
            <a:r>
              <a:rPr b="1" i="0" lang="en-US" sz="2220" u="sng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Salt Water </a:t>
            </a:r>
            <a:r>
              <a:rPr b="0" i="0" lang="en-US" sz="222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– 97% of Earth’s water, humans can’t use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Noto Sans Symbols"/>
              <a:buChar char="∗"/>
            </a:pPr>
            <a:r>
              <a:rPr b="1" i="0" lang="en-US" sz="2220" u="sng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Freshwater</a:t>
            </a:r>
            <a:r>
              <a:rPr b="0" i="0" lang="en-US" sz="222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– 3%, humans can Only use 1%. 2=Glaciers &amp; Polar regions …. 1= Rivers, Lakes, Aquifers.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SzPct val="100909"/>
              <a:buFont typeface="Noto Sans Symbols"/>
              <a:buChar char="∗"/>
            </a:pPr>
            <a:r>
              <a:rPr b="1" i="0" lang="en-US" sz="2220" u="sng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Ground Water </a:t>
            </a:r>
            <a:r>
              <a:rPr b="0" i="0" lang="en-US" sz="222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– freshwater held in soil &amp; pores of some rocks. Not exposed to sun &amp; does not evaporate.</a:t>
            </a:r>
          </a:p>
        </p:txBody>
      </p:sp>
      <p:pic>
        <p:nvPicPr>
          <p:cNvPr id="164" name="Shape 16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800" y="159840"/>
            <a:ext cx="3409949" cy="2049959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5008" y="2590800"/>
            <a:ext cx="2524124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5176" y="2993193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7">
            <a:alphaModFix/>
          </a:blip>
          <a:srcRect b="7154" l="0" r="0" t="0"/>
          <a:stretch/>
        </p:blipFill>
        <p:spPr>
          <a:xfrm>
            <a:off x="3881437" y="4804257"/>
            <a:ext cx="5127479" cy="2045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495800" y="304800"/>
            <a:ext cx="44958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Vocab. Cont.</a:t>
            </a:r>
          </a:p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4953000" y="1639614"/>
            <a:ext cx="4038599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Noto Sans Symbols"/>
              <a:buChar char="∗"/>
            </a:pPr>
            <a:r>
              <a:rPr b="1" i="0" lang="en-US" sz="2220" u="sng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Aquifer</a:t>
            </a:r>
            <a:r>
              <a:rPr b="0" i="0" lang="en-US" sz="222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– Large accumulations of groundwater. Used for drinking &amp; land irrigation.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Noto Sans Symbols"/>
              <a:buChar char="∗"/>
            </a:pPr>
            <a:r>
              <a:rPr b="1" i="0" lang="en-US" sz="2220" u="sng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Hydrologic Cycle </a:t>
            </a:r>
            <a:r>
              <a:rPr b="0" i="0" lang="en-US" sz="222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– physical process fueled by Sun’s energy.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Noto Sans Symbols"/>
              <a:buChar char="∗"/>
            </a:pPr>
            <a:r>
              <a:rPr b="1" i="0" lang="en-US" sz="2220" u="sng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Evaporate</a:t>
            </a:r>
            <a:r>
              <a:rPr b="0" i="0" lang="en-US" sz="222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– H2O is gas state. Condenses in upper atmosphere &amp; cools.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Noto Sans Symbols"/>
              <a:buChar char="∗"/>
            </a:pPr>
            <a:r>
              <a:rPr b="1" i="0" lang="en-US" sz="2220" u="sng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Precipitation</a:t>
            </a:r>
            <a:r>
              <a:rPr b="0" i="0" lang="en-US" sz="222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– H2O returning to Earth’s surface… Liquid=Rain      Solid=Snow, Hail, Sleet.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444"/>
              </a:spcBef>
              <a:buClr>
                <a:schemeClr val="accent1"/>
              </a:buClr>
              <a:buSzPct val="100909"/>
              <a:buFont typeface="Noto Sans Symbols"/>
              <a:buChar char="∗"/>
            </a:pPr>
            <a:r>
              <a:rPr b="1" i="0" lang="en-US" sz="2220" u="sng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Scarcity</a:t>
            </a:r>
            <a:r>
              <a:rPr b="0" i="0" lang="en-US" sz="222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– insufficient amount of H2O to satisfy human demand.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828799"/>
            <a:ext cx="4538550" cy="318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538" y="0"/>
            <a:ext cx="4817073" cy="1807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carcity" id="176" name="Shape 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703" y="5018367"/>
            <a:ext cx="4314496" cy="183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81000" y="91163"/>
            <a:ext cx="8229600" cy="105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Bottle Water Discussion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-13855" y="2001116"/>
            <a:ext cx="3212591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What did you learn?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How do you feel about the small amount of drinking water?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What are some specific problems in the world that deal with access to or availability of clean freshwater supplies?</a:t>
            </a:r>
          </a:p>
        </p:txBody>
      </p:sp>
      <p:pic>
        <p:nvPicPr>
          <p:cNvPr id="183" name="Shape 18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6125" t="0"/>
          <a:stretch/>
        </p:blipFill>
        <p:spPr>
          <a:xfrm>
            <a:off x="3415860" y="914400"/>
            <a:ext cx="5436476" cy="265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199" y="3505200"/>
            <a:ext cx="6019801" cy="3377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398" y="3657600"/>
            <a:ext cx="3081867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>
            <p:ph idx="1" type="body"/>
          </p:nvPr>
        </p:nvSpPr>
        <p:spPr>
          <a:xfrm>
            <a:off x="320837" y="2195841"/>
            <a:ext cx="3260560" cy="450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1395" u="sng" cap="none" strike="noStrike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Emergency!!!!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395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	Dickinson will be experiencing a Drought for the foreseeable future!  Conditions will be: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395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b="0" i="0" lang="en-US" sz="1395" u="none" cap="none" strike="noStrike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Extreme Heat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395" u="none" cap="none" strike="noStrike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	Dry Conditions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395" u="none" cap="none" strike="noStrike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	H2O Rationing  Permanently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395" u="none" cap="none" strike="noStrike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395" u="none" cap="none" strike="noStrike">
                <a:solidFill>
                  <a:srgbClr val="7030A0"/>
                </a:solidFill>
                <a:latin typeface="Galdeano"/>
                <a:ea typeface="Galdeano"/>
                <a:cs typeface="Galdeano"/>
                <a:sym typeface="Galdeano"/>
              </a:rPr>
              <a:t>What natural resources will help us meet our basic human need in Dickinson?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395" u="none" cap="none" strike="noStrike">
              <a:solidFill>
                <a:srgbClr val="7030A0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395" u="none" cap="none" strike="noStrike">
                <a:solidFill>
                  <a:srgbClr val="7030A0"/>
                </a:solidFill>
                <a:latin typeface="Galdeano"/>
                <a:ea typeface="Galdeano"/>
                <a:cs typeface="Galdeano"/>
                <a:sym typeface="Galdeano"/>
              </a:rPr>
              <a:t>How will the lack of H2O affect the population of our city?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395" u="none" cap="none" strike="noStrike">
              <a:solidFill>
                <a:srgbClr val="7030A0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395" u="none" cap="none" strike="noStrike">
                <a:solidFill>
                  <a:srgbClr val="7030A0"/>
                </a:solidFill>
                <a:latin typeface="Galdeano"/>
                <a:ea typeface="Galdeano"/>
                <a:cs typeface="Galdeano"/>
                <a:sym typeface="Galdeano"/>
              </a:rPr>
              <a:t>How will the lack of H2O affect of economy?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395" u="none" cap="none" strike="noStrike">
              <a:solidFill>
                <a:srgbClr val="7030A0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395" u="none" cap="none" strike="noStrike">
                <a:solidFill>
                  <a:srgbClr val="7030A0"/>
                </a:solidFill>
                <a:latin typeface="Galdeano"/>
                <a:ea typeface="Galdeano"/>
                <a:cs typeface="Galdeano"/>
                <a:sym typeface="Galdeano"/>
              </a:rPr>
              <a:t>Who in our city will be affected most by this problem?</a:t>
            </a:r>
          </a:p>
        </p:txBody>
      </p:sp>
      <p:sp>
        <p:nvSpPr>
          <p:cNvPr id="191" name="Shape 191"/>
          <p:cNvSpPr txBox="1"/>
          <p:nvPr>
            <p:ph type="title"/>
          </p:nvPr>
        </p:nvSpPr>
        <p:spPr>
          <a:xfrm>
            <a:off x="762000" y="1219200"/>
            <a:ext cx="3352799" cy="942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Imagine This….</a:t>
            </a:r>
          </a:p>
        </p:txBody>
      </p:sp>
      <p:pic>
        <p:nvPicPr>
          <p:cNvPr id="192" name="Shape 19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15766"/>
            <a:ext cx="378372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0" y="152400"/>
            <a:ext cx="3049826" cy="386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3803" y="4648200"/>
            <a:ext cx="2950196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685800" y="15240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b="0" i="0" lang="en-US" sz="3959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Complete IR-14 using IR-15.</a:t>
            </a:r>
            <a:br>
              <a:rPr b="0" i="0" lang="en-US" sz="3959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b="0" i="0" lang="en-US" sz="3959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Please do Not write on the Class Copy ☺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1293859" y="381000"/>
            <a:ext cx="6417733" cy="9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Reading to Learn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450" y="3336000"/>
            <a:ext cx="6268148" cy="35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5490307" y="338666"/>
            <a:ext cx="3196491" cy="1871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FFFF"/>
              </a:buClr>
              <a:buSzPct val="25000"/>
              <a:buFont typeface="Galdeano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Case Study: AGREE or DISAGREE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5638800" y="2209800"/>
            <a:ext cx="3276600" cy="320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Choose side on Southeastern Anatolia Project &amp; debate as a class.</a:t>
            </a:r>
          </a:p>
          <a:p>
            <a:pPr indent="0" lvl="0" marL="0" marR="0" rtl="0" algn="l">
              <a:spcBef>
                <a:spcPts val="36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1800" u="sng" cap="none" strike="noStrike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Geographer Journal</a:t>
            </a:r>
            <a:r>
              <a:rPr b="0" i="0" lang="en-US" sz="1800" u="none" cap="none" strike="noStrike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: Write summary evaluating the geographic &amp; economic impact of a policy related to drought conditions anywhere in the world, past/present.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5029200"/>
            <a:ext cx="4038599" cy="179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533400"/>
            <a:ext cx="5257799" cy="4692540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sp>
        <p:nvSpPr>
          <p:cNvPr id="210" name="Shape 210"/>
          <p:cNvSpPr/>
          <p:nvPr/>
        </p:nvSpPr>
        <p:spPr>
          <a:xfrm>
            <a:off x="0" y="5791200"/>
            <a:ext cx="53865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 u="sng">
                <a:solidFill>
                  <a:schemeClr val="hlink"/>
                </a:solidFill>
                <a:latin typeface="Galdeano"/>
                <a:ea typeface="Galdeano"/>
                <a:cs typeface="Galdeano"/>
                <a:sym typeface="Galdeano"/>
                <a:hlinkClick r:id="rId5"/>
              </a:rPr>
              <a:t>https://www.youtube.com/watch?v=ipSJjVdLmJk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