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 the Redeemer statue, Rio de Janeiro</a:t>
            </a:r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hape 58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59" name="Shape 5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0" name="Shape 60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61" name="Shape 6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Shape 64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65" name="Shape 6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8" name="Shape 68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69" name="Shape 69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" name="Shape 7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" name="Shape 7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72" name="Shape 7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5" name="Shape 75"/>
            <p:cNvSpPr/>
            <p:nvPr/>
          </p:nvSpPr>
          <p:spPr>
            <a:xfrm>
              <a:off x="-11875" y="5035137"/>
              <a:ext cx="9144000" cy="1175655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-11875" y="3467594"/>
              <a:ext cx="9144000" cy="8906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-23750" y="5640778"/>
              <a:ext cx="3004457" cy="1211282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-11875" y="5284519"/>
              <a:ext cx="9144000" cy="147847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137558" y="5132119"/>
              <a:ext cx="6982691" cy="1719942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7" name="Shape 97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Shape 99"/>
          <p:cNvSpPr txBox="1"/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738744" y="1516828"/>
            <a:ext cx="2133599" cy="7509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Shape 102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5303519" y="5719966"/>
            <a:ext cx="28315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05" name="Shape 105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 rot="5400000">
            <a:off x="2677662" y="689481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 rot="5400000">
            <a:off x="4981454" y="2678092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 rot="5400000">
            <a:off x="1374975" y="708466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1042416" y="2313432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645151" y="2313431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258645" y="2900828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258645" y="4267200"/>
            <a:ext cx="6637466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412111" y="2316008"/>
            <a:ext cx="305714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1041720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7960" lvl="1" marL="64008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1732" lvl="2" marL="914400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8495" lvl="3" marL="112471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7987" lvl="5" marL="1517904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5955" lvl="6" marL="171907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53923" lvl="7" marL="192024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1891" lvl="8" marL="2121408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3" type="body"/>
          </p:nvPr>
        </p:nvSpPr>
        <p:spPr>
          <a:xfrm>
            <a:off x="5011837" y="2316009"/>
            <a:ext cx="30557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4" type="body"/>
          </p:nvPr>
        </p:nvSpPr>
        <p:spPr>
          <a:xfrm>
            <a:off x="4645151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7960" lvl="1" marL="64008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1732" lvl="2" marL="914400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8495" lvl="3" marL="112471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7987" lvl="5" marL="1517904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5955" lvl="6" marL="171907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53923" lvl="7" marL="192024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1891" lvl="8" marL="2121408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45" name="Shape 14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6" name="Shape 146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47" name="Shape 147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0" name="Shape 150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51" name="Shape 15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3" name="Shape 15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4" name="Shape 154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55" name="Shape 15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6" name="Shape 15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7" name="Shape 15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8" name="Shape 15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1" name="Shape 161"/>
            <p:cNvSpPr/>
            <p:nvPr/>
          </p:nvSpPr>
          <p:spPr>
            <a:xfrm>
              <a:off x="-11875" y="5035137"/>
              <a:ext cx="9144000" cy="1175655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-11875" y="3467594"/>
              <a:ext cx="9144000" cy="8906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-23750" y="5640778"/>
              <a:ext cx="3004457" cy="1211282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11875" y="5284519"/>
              <a:ext cx="9144000" cy="147847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2137558" y="5132119"/>
              <a:ext cx="6982691" cy="1719942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3" name="Shape 18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Shape 185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87" name="Shape 187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1145894" y="856526"/>
            <a:ext cx="3090440" cy="5150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38683" lvl="5" marL="1517904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36652" lvl="6" marL="1719072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34619" lvl="7" marL="192024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32587" lvl="8" marL="2121408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9" name="Shape 189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Shape 190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1" name="Shape 191"/>
          <p:cNvSpPr txBox="1"/>
          <p:nvPr>
            <p:ph type="title"/>
          </p:nvPr>
        </p:nvSpPr>
        <p:spPr>
          <a:xfrm>
            <a:off x="4739832" y="2657433"/>
            <a:ext cx="3304571" cy="14631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4736592" y="4136994"/>
            <a:ext cx="3298784" cy="15179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Shape 194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95" name="Shape 19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6" name="Shape 196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97" name="Shape 197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Shape 19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Shape 200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201" name="Shape 20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Shape 20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4" name="Shape 204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205" name="Shape 20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6" name="Shape 20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7" name="Shape 20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8" name="Shape 20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11" name="Shape 211"/>
            <p:cNvSpPr/>
            <p:nvPr/>
          </p:nvSpPr>
          <p:spPr>
            <a:xfrm>
              <a:off x="-11875" y="5035137"/>
              <a:ext cx="9144000" cy="1175655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-11875" y="3467594"/>
              <a:ext cx="9144000" cy="8906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-23750" y="5640778"/>
              <a:ext cx="3004457" cy="1211282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-11875" y="5284519"/>
              <a:ext cx="9144000" cy="147847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2137558" y="5132119"/>
              <a:ext cx="6982691" cy="1719942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3" name="Shape 23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E1E1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Shape 237"/>
          <p:cNvSpPr txBox="1"/>
          <p:nvPr>
            <p:ph type="title"/>
          </p:nvPr>
        </p:nvSpPr>
        <p:spPr>
          <a:xfrm>
            <a:off x="4734423" y="2660903"/>
            <a:ext cx="3300983" cy="14630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Shape 238"/>
          <p:cNvSpPr/>
          <p:nvPr>
            <p:ph idx="2" type="pic"/>
          </p:nvPr>
        </p:nvSpPr>
        <p:spPr>
          <a:xfrm>
            <a:off x="1005208" y="693795"/>
            <a:ext cx="3359623" cy="5468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4734630" y="4133087"/>
            <a:ext cx="3300572" cy="1519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567354" y="0"/>
            <a:ext cx="10458653" cy="7117070"/>
            <a:chOff x="-644958" y="0"/>
            <a:chExt cx="10458653" cy="7117070"/>
          </a:xfrm>
        </p:grpSpPr>
        <p:grpSp>
          <p:nvGrpSpPr>
            <p:cNvPr id="11" name="Shape 1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Shape 12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3" name="Shape 1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Shape 16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7" name="Shape 17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" name="Shape 20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21" name="Shape 2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2" name="Shape 2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3" name="Shape 2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4" name="Shape 2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7" name="Shape 27"/>
            <p:cNvSpPr/>
            <p:nvPr/>
          </p:nvSpPr>
          <p:spPr>
            <a:xfrm>
              <a:off x="-11875" y="5035137"/>
              <a:ext cx="9144000" cy="1175655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-11875" y="3467594"/>
              <a:ext cx="9144000" cy="890650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-23750" y="5640778"/>
              <a:ext cx="3004457" cy="1211282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-11875" y="5284519"/>
              <a:ext cx="9144000" cy="147847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2137558" y="5132119"/>
              <a:ext cx="6982691" cy="1719942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" name="Shape 49"/>
          <p:cNvSpPr/>
          <p:nvPr/>
        </p:nvSpPr>
        <p:spPr>
          <a:xfrm>
            <a:off x="457200" y="333487"/>
            <a:ext cx="8229600" cy="618564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4561242" y="-21511"/>
            <a:ext cx="3679116" cy="699243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8308" lvl="1" marL="640080" marR="0" rtl="0" algn="l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844" lvl="3" marL="1124712" marR="0" rtl="0" algn="l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464" lvl="4" marL="132588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Relationship Id="rId4" Type="http://schemas.openxmlformats.org/officeDocument/2006/relationships/image" Target="../media/image09.png"/><Relationship Id="rId5" Type="http://schemas.openxmlformats.org/officeDocument/2006/relationships/image" Target="../media/image06.png"/><Relationship Id="rId6" Type="http://schemas.openxmlformats.org/officeDocument/2006/relationships/image" Target="../media/image05.png"/><Relationship Id="rId7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ctrTitle"/>
          </p:nvPr>
        </p:nvSpPr>
        <p:spPr>
          <a:xfrm>
            <a:off x="4800600" y="1981200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Human Mosaic</a:t>
            </a:r>
          </a:p>
        </p:txBody>
      </p:sp>
      <p:sp>
        <p:nvSpPr>
          <p:cNvPr id="260" name="Shape 260"/>
          <p:cNvSpPr txBox="1"/>
          <p:nvPr>
            <p:ph idx="1" type="subTitle"/>
          </p:nvPr>
        </p:nvSpPr>
        <p:spPr>
          <a:xfrm>
            <a:off x="4800600" y="358140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40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4 Lesson 8</a:t>
            </a:r>
          </a:p>
          <a:p>
            <a:pPr indent="0" lvl="0" marL="0" marR="0" rtl="0" algn="ctr">
              <a:spcBef>
                <a:spcPts val="8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40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Cultural Landscapes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708" y="1143000"/>
            <a:ext cx="4698999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1043490" y="762000"/>
            <a:ext cx="7024744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Essential ?’s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1066800" y="1676400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general objects that make up cultural landscapes?</a:t>
            </a:r>
          </a:p>
          <a:p>
            <a:pPr indent="-279400" lvl="0" marL="342900" marR="0" rtl="0" algn="l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specific examples of sacred spaces in different world regions?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3352800"/>
            <a:ext cx="606961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4648200" y="0"/>
            <a:ext cx="3505200" cy="646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 Items on SIM 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609600"/>
            <a:ext cx="3962399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Paris, France</a:t>
            </a:r>
          </a:p>
          <a:p>
            <a:pPr indent="-2794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York City, New York</a:t>
            </a:r>
          </a:p>
          <a:p>
            <a:pPr indent="-2794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Egypt</a:t>
            </a:r>
          </a:p>
          <a:p>
            <a:pPr indent="-2794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China</a:t>
            </a:r>
          </a:p>
          <a:p>
            <a:pPr indent="-2794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Washington, DC.</a:t>
            </a:r>
          </a:p>
          <a:p>
            <a:pPr indent="-2794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Pretoria, South Africa</a:t>
            </a:r>
          </a:p>
          <a:p>
            <a:pPr indent="-2794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 Antonia, Texas</a:t>
            </a:r>
          </a:p>
          <a:p>
            <a:pPr indent="-2794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Houston, Texas</a:t>
            </a:r>
          </a:p>
          <a:p>
            <a:pPr indent="-2794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Agra, India</a:t>
            </a:r>
          </a:p>
          <a:p>
            <a:pPr indent="-27940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London, United Kingdom</a:t>
            </a:r>
          </a:p>
          <a:p>
            <a:pPr indent="-279400" lvl="0" marL="342900" marR="0" rtl="0" algn="l">
              <a:spcBef>
                <a:spcPts val="50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Moscow, Russia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598" y="1524000"/>
            <a:ext cx="4206465" cy="358139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838200" y="457200"/>
            <a:ext cx="3528509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Vocabulary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1066800" y="1143000"/>
            <a:ext cx="6777317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690"/>
              <a:buFont typeface="Noto Sans Symbols"/>
              <a:buChar char="○"/>
            </a:pP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Cultural Landscape – Cultural characteristics that human beings leave as an imprint of activities and objects on their physical space.</a:t>
            </a:r>
          </a:p>
          <a:p>
            <a:pPr indent="-279400" lvl="0" marL="342900" marR="0" rtl="0" algn="l">
              <a:spcBef>
                <a:spcPts val="444"/>
              </a:spcBef>
              <a:buClr>
                <a:schemeClr val="accent1"/>
              </a:buClr>
              <a:buSzPct val="76690"/>
              <a:buFont typeface="Noto Sans Symbols"/>
              <a:buChar char="○"/>
            </a:pP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Sacred Space – An area that has a special significance &amp; typically is worthy of devotion or loyalty.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3352800"/>
            <a:ext cx="5105399" cy="340359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4572000" y="0"/>
            <a:ext cx="3809999" cy="572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Discussion</a:t>
            </a:r>
          </a:p>
        </p:txBody>
      </p:sp>
      <p:sp>
        <p:nvSpPr>
          <p:cNvPr id="289" name="Shape 289"/>
          <p:cNvSpPr txBox="1"/>
          <p:nvPr>
            <p:ph idx="2" type="body"/>
          </p:nvPr>
        </p:nvSpPr>
        <p:spPr>
          <a:xfrm>
            <a:off x="4953000" y="1752600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in the world are you?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you ever been there before?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what is this place used?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this a good use of land?</a:t>
            </a:r>
          </a:p>
        </p:txBody>
      </p:sp>
      <p:pic>
        <p:nvPicPr>
          <p:cNvPr id="290" name="Shape 29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47800"/>
            <a:ext cx="4936498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2676" y="487687"/>
            <a:ext cx="3541324" cy="277064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>
            <p:ph type="title"/>
          </p:nvPr>
        </p:nvSpPr>
        <p:spPr>
          <a:xfrm>
            <a:off x="4495800" y="0"/>
            <a:ext cx="3886200" cy="572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1" i="0" lang="en-US" sz="2160" u="sng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IR-35 Regional Place K-W-L</a:t>
            </a:r>
          </a:p>
        </p:txBody>
      </p:sp>
      <p:pic>
        <p:nvPicPr>
          <p:cNvPr id="297" name="Shape 29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926" y="0"/>
            <a:ext cx="3588327" cy="269124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228600" y="152400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Taj Mahal: Arga, India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480" y="4724400"/>
            <a:ext cx="4381518" cy="209874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6248400" y="4778344"/>
            <a:ext cx="27431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Colosseum: Rome, Italy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6269182" y="501541"/>
            <a:ext cx="27431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Golden Temple: Harmandir Sahib, India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38400" y="2141413"/>
            <a:ext cx="3949788" cy="263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288932"/>
            <a:ext cx="3887203" cy="25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118768" y="5257800"/>
            <a:ext cx="179019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Great Sphinx &amp; Great Pyramid: Giza, Egypt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2546393" y="2141413"/>
            <a:ext cx="3733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Times Square: New York City, New York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 Time ☺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IR-36 and complete Part 3 of IR-35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0"/>
            <a:ext cx="9144000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