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9144000"/>
  <p:notesSz cx="6858000" cy="9144000"/>
  <p:embeddedFontLst>
    <p:embeddedFont>
      <p:font typeface="Palatino Linotype"/>
      <p:regular r:id="rId13"/>
      <p:bold r:id="rId14"/>
      <p:italic r:id="rId15"/>
      <p:boldItalic r:id="rId16"/>
    </p:embeddedFont>
    <p:embeddedFont>
      <p:font typeface="Century Gothic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alatinoLinotype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alatinoLinotype-italic.fntdata"/><Relationship Id="rId14" Type="http://schemas.openxmlformats.org/officeDocument/2006/relationships/font" Target="fonts/PalatinoLinotype-bold.fntdata"/><Relationship Id="rId17" Type="http://schemas.openxmlformats.org/officeDocument/2006/relationships/font" Target="fonts/CenturyGothic-regular.fntdata"/><Relationship Id="rId16" Type="http://schemas.openxmlformats.org/officeDocument/2006/relationships/font" Target="fonts/PalatinoLinotype-boldItalic.fntdata"/><Relationship Id="rId5" Type="http://schemas.openxmlformats.org/officeDocument/2006/relationships/slide" Target="slides/slide1.xml"/><Relationship Id="rId19" Type="http://schemas.openxmlformats.org/officeDocument/2006/relationships/font" Target="fonts/CenturyGothic-italic.fntdata"/><Relationship Id="rId6" Type="http://schemas.openxmlformats.org/officeDocument/2006/relationships/slide" Target="slides/slide2.xml"/><Relationship Id="rId18" Type="http://schemas.openxmlformats.org/officeDocument/2006/relationships/font" Target="fonts/CenturyGothic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ctrTitle"/>
          </p:nvPr>
        </p:nvSpPr>
        <p:spPr>
          <a:xfrm>
            <a:off x="685800" y="609600"/>
            <a:ext cx="77724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Palatino Linotype"/>
              <a:buNone/>
              <a:defRPr b="0" i="0" sz="8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1371600" y="4953000"/>
            <a:ext cx="6400799" cy="121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ctr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ctr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ctr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0" type="dt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Font typeface="Palatino Linotype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Font typeface="Palatino Linotype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Font typeface="Palatino Linotype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722312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Palatino Linotype"/>
              <a:buNone/>
              <a:defRPr b="0" i="0" sz="4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722312" y="4068762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Courier New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31" name="Shape 31"/>
          <p:cNvSpPr/>
          <p:nvPr/>
        </p:nvSpPr>
        <p:spPr>
          <a:xfrm>
            <a:off x="4495800" y="3924300"/>
            <a:ext cx="84771" cy="84771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4695825" y="3924300"/>
            <a:ext cx="84771" cy="84771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296728" y="3924300"/>
            <a:ext cx="84771" cy="84771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Font typeface="Palatino Linotype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365760" y="1600200"/>
            <a:ext cx="4041648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Font typeface="Palatino Linotype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457200" y="1600200"/>
            <a:ext cx="4040187" cy="609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b="1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buClr>
                <a:srgbClr val="7F7F7F"/>
              </a:buClr>
              <a:buFont typeface="Arial"/>
              <a:buNone/>
              <a:defRPr b="1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648200" y="1600200"/>
            <a:ext cx="4041774" cy="609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b="1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buClr>
                <a:srgbClr val="7F7F7F"/>
              </a:buClr>
              <a:buFont typeface="Arial"/>
              <a:buNone/>
              <a:defRPr b="1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48" name="Shape 48"/>
          <p:cNvSpPr txBox="1"/>
          <p:nvPr>
            <p:ph idx="3" type="body"/>
          </p:nvPr>
        </p:nvSpPr>
        <p:spPr>
          <a:xfrm>
            <a:off x="457200" y="2212848"/>
            <a:ext cx="4041648" cy="39136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4" type="body"/>
          </p:nvPr>
        </p:nvSpPr>
        <p:spPr>
          <a:xfrm>
            <a:off x="4672583" y="2212848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Font typeface="Palatino Linotype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0" type="dt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5907087" y="266700"/>
            <a:ext cx="3008313" cy="2095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Palatino Linotype"/>
              <a:buNone/>
              <a:defRPr b="0" i="0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719137" y="273050"/>
            <a:ext cx="4995862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07950" lvl="1" marL="742950" marR="0" rtl="0" algn="l">
              <a:spcBef>
                <a:spcPts val="56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76200" lvl="2" marL="1143000" marR="0" rtl="0" algn="l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1600" lvl="3" marL="16002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01600" lvl="4" marL="20574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01600" lvl="5" marL="25146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01600" lvl="6" marL="29718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01600" lvl="7" marL="34290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01600" lvl="8" marL="38862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5000"/>
              </a:lnSpc>
              <a:spcBef>
                <a:spcPts val="320"/>
              </a:spcBef>
              <a:buClr>
                <a:srgbClr val="7F7F7F"/>
              </a:buClr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buClr>
                <a:srgbClr val="7F7F7F"/>
              </a:buClr>
              <a:buFont typeface="Courier New"/>
              <a:buNone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buClr>
                <a:srgbClr val="7F7F7F"/>
              </a:buClr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1679575" y="228600"/>
            <a:ext cx="5711824" cy="8953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Palatino Linotype"/>
              <a:buNone/>
              <a:defRPr b="0" i="0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8" name="Shape 68"/>
          <p:cNvSpPr/>
          <p:nvPr>
            <p:ph idx="2" type="pic"/>
          </p:nvPr>
        </p:nvSpPr>
        <p:spPr>
          <a:xfrm>
            <a:off x="1508125" y="1143000"/>
            <a:ext cx="6054724" cy="4541043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88900" rotWithShape="0" algn="ctr" dir="5400000" dist="50800">
              <a:srgbClr val="000000">
                <a:alpha val="24705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7F7F7F"/>
              </a:buClr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560"/>
              </a:spcBef>
              <a:buClr>
                <a:srgbClr val="7F7F7F"/>
              </a:buClr>
              <a:buFont typeface="Courier New"/>
              <a:buNone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480"/>
              </a:spcBef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400"/>
              </a:spcBef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400"/>
              </a:spcBef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400"/>
              </a:spcBef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1679575" y="5810250"/>
            <a:ext cx="5711824" cy="5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20"/>
              </a:spcBef>
              <a:buClr>
                <a:srgbClr val="7F7F7F"/>
              </a:buClr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buClr>
                <a:srgbClr val="7F7F7F"/>
              </a:buClr>
              <a:buFont typeface="Courier New"/>
              <a:buNone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buClr>
                <a:srgbClr val="7F7F7F"/>
              </a:buClr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Font typeface="Palatino Linotype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11" name="Shape 11"/>
          <p:cNvSpPr/>
          <p:nvPr/>
        </p:nvSpPr>
        <p:spPr>
          <a:xfrm>
            <a:off x="8457760" y="6499383"/>
            <a:ext cx="84771" cy="84771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569118" y="6499383"/>
            <a:ext cx="84771" cy="84771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0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png"/><Relationship Id="rId4" Type="http://schemas.openxmlformats.org/officeDocument/2006/relationships/image" Target="../media/image04.png"/><Relationship Id="rId5" Type="http://schemas.openxmlformats.org/officeDocument/2006/relationships/image" Target="../media/image0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png"/><Relationship Id="rId4" Type="http://schemas.openxmlformats.org/officeDocument/2006/relationships/image" Target="../media/image0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b="0" l="5898" r="5447" t="0"/>
          <a:stretch/>
        </p:blipFill>
        <p:spPr>
          <a:xfrm>
            <a:off x="651164" y="0"/>
            <a:ext cx="7841671" cy="23907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>
            <p:ph type="ctrTitle"/>
          </p:nvPr>
        </p:nvSpPr>
        <p:spPr>
          <a:xfrm>
            <a:off x="685800" y="609600"/>
            <a:ext cx="77724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Palatino Linotype"/>
              <a:buNone/>
            </a:pPr>
            <a:r>
              <a:rPr b="0" i="0" lang="en-US" sz="8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Human Mosaic</a:t>
            </a:r>
          </a:p>
        </p:txBody>
      </p:sp>
      <p:sp>
        <p:nvSpPr>
          <p:cNvPr id="91" name="Shape 91"/>
          <p:cNvSpPr txBox="1"/>
          <p:nvPr>
            <p:ph idx="1" type="subTitle"/>
          </p:nvPr>
        </p:nvSpPr>
        <p:spPr>
          <a:xfrm>
            <a:off x="1371600" y="4953000"/>
            <a:ext cx="6400799" cy="121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Unit 4 Lesson 4</a:t>
            </a:r>
          </a:p>
          <a:p>
            <a:pPr indent="0" lvl="0" marL="0" marR="0" rtl="0" algn="ctr">
              <a:spcBef>
                <a:spcPts val="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Language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2362200" y="0"/>
            <a:ext cx="63246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Palatino Linotype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Essential ?’s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being literate in one or more lingua francas beneficial?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the similarities of the pattern of diffusion of English and Arabic?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the similarities of the pattern of diffusion of Mandarin and Hindi?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 important to understand the nonverbal communication cues of a language?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200" y="4648200"/>
            <a:ext cx="1696964" cy="207168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027" y="18142"/>
            <a:ext cx="3552370" cy="1734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Palatino Linotype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Map Items on SIM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4495800" y="1685925"/>
            <a:ext cx="4613564" cy="4486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United States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Russia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Japan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Canada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Brazil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Italy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China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Mongolia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United Kingdom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 Zealand</a:t>
            </a: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Australia</a:t>
            </a:r>
          </a:p>
          <a:p>
            <a:pPr indent="-342900" lvl="0" marL="342900" marR="0" rtl="0" algn="ctr">
              <a:spcBef>
                <a:spcPts val="640"/>
              </a:spcBef>
              <a:buClr>
                <a:srgbClr val="FF0000"/>
              </a:buClr>
              <a:buSzPct val="1000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Thailand</a:t>
            </a: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1828800"/>
            <a:ext cx="5105399" cy="4343400"/>
          </a:xfrm>
          <a:prstGeom prst="rect">
            <a:avLst/>
          </a:prstGeom>
          <a:noFill/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4958" y="3657600"/>
            <a:ext cx="5873676" cy="319542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>
            <p:ph type="title"/>
          </p:nvPr>
        </p:nvSpPr>
        <p:spPr>
          <a:xfrm>
            <a:off x="152400" y="27708"/>
            <a:ext cx="37338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Palatino Linotype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Vocabulary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0" y="1600200"/>
            <a:ext cx="9144000" cy="266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Language – allows people to communicate with one another because it is a pattern of sounds that members of a society agree have the same meaning.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Literary Tradition – the written history of a cultural group.</a:t>
            </a:r>
          </a:p>
          <a:p>
            <a:pPr indent="-3429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Lingua Franca – a common language used by speakers of different language.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86200" y="6927"/>
            <a:ext cx="4802292" cy="174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4343400"/>
            <a:ext cx="3505200" cy="2504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Palatino Linotype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Think, Pair, Share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457200" y="1600200"/>
            <a:ext cx="8229600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and describe things in your life that has its own language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Provide examples of how language has become integrated with others or isolated from others.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languages develop?</a:t>
            </a:r>
          </a:p>
          <a:p>
            <a:pPr indent="-4572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do some languages remain isolated?</a:t>
            </a:r>
          </a:p>
          <a:p>
            <a:pPr indent="-457200" lvl="0" marL="4572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Century Gothic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do some languages integrate with other languages?</a:t>
            </a: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 b="16868" l="3965" r="3472" t="0"/>
          <a:stretch/>
        </p:blipFill>
        <p:spPr>
          <a:xfrm>
            <a:off x="1905000" y="3228108"/>
            <a:ext cx="5333999" cy="1678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Palatino Linotype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Talking in Code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457200" y="1600200"/>
            <a:ext cx="8229600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b="0" i="0" lang="en-US" sz="259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a partner complete IR-14 using codes from IR-15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7F7F7F"/>
              </a:buClr>
              <a:buSzPct val="99615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7F7F7F"/>
              </a:buClr>
              <a:buSzPct val="99615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7F7F7F"/>
              </a:buClr>
              <a:buSzPct val="99615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Century Gothic"/>
              <a:buAutoNum type="arabicPeriod"/>
            </a:pPr>
            <a:r>
              <a:rPr b="0" i="0" lang="en-US" sz="259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 where do you think text messaging originated?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Century Gothic"/>
              <a:buAutoNum type="arabicPeriod"/>
            </a:pPr>
            <a:r>
              <a:rPr b="0" i="0" lang="en-US" sz="259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benefit of using this type of language?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Century Gothic"/>
              <a:buAutoNum type="arabicPeriod"/>
            </a:pPr>
            <a:r>
              <a:rPr b="0" i="0" lang="en-US" sz="259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has text messaging changed over time?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518"/>
              </a:spcBef>
              <a:buClr>
                <a:schemeClr val="dk1"/>
              </a:buClr>
              <a:buSzPct val="99615"/>
              <a:buFont typeface="Century Gothic"/>
              <a:buAutoNum type="arabicPeriod"/>
            </a:pPr>
            <a:r>
              <a:rPr b="0" i="0" lang="en-US" sz="259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might be the long-term effects of using text messaging?</a:t>
            </a: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b="18303" l="20665" r="20704" t="19342"/>
          <a:stretch/>
        </p:blipFill>
        <p:spPr>
          <a:xfrm>
            <a:off x="2209800" y="1981200"/>
            <a:ext cx="4953000" cy="167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Palatino Linotype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Reading Time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IR-16 using reading from IR-17</a:t>
            </a: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2590800"/>
            <a:ext cx="5813881" cy="4069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1185" y="4454235"/>
            <a:ext cx="2363700" cy="240376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Palatino Linotype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Group Case Study – The Case of the Quebecois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a group read &amp; discuss case study from IR-19</a:t>
            </a:r>
          </a:p>
          <a:p>
            <a:pPr indent="-285750" lvl="1" marL="74295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b="0" i="0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While completing notes from IR-18</a:t>
            </a:r>
          </a:p>
          <a:p>
            <a:pPr indent="-2857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yourself answer IR-12</a:t>
            </a: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0200" y="2306782"/>
            <a:ext cx="3809999" cy="2541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