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6" Type="http://schemas.openxmlformats.org/officeDocument/2006/relationships/font" Target="fonts/PalatinoLinotyp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/>
        </p:nvSpPr>
        <p:spPr>
          <a:xfrm>
            <a:off x="1828800" y="3159759"/>
            <a:ext cx="457200" cy="1034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0" rIns="0" tIns="91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6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3600" y="3375491"/>
            <a:ext cx="6172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ctr">
              <a:spcBef>
                <a:spcPts val="380"/>
              </a:spcBef>
              <a:buClr>
                <a:schemeClr val="lt1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ctr">
              <a:spcBef>
                <a:spcPts val="340"/>
              </a:spcBef>
              <a:buClr>
                <a:schemeClr val="lt1"/>
              </a:buClr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ctr">
              <a:spcBef>
                <a:spcPts val="300"/>
              </a:spcBef>
              <a:buClr>
                <a:schemeClr val="lt1"/>
              </a:buClr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3276600" y="-457199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-914400" y="2133601"/>
            <a:ext cx="51816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3124200" y="457201"/>
            <a:ext cx="45720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4267200" y="4074496"/>
            <a:ext cx="4572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0" y="4267367"/>
            <a:ext cx="3733800" cy="73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2286000" y="1905000"/>
            <a:ext cx="6035039" cy="23500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5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344167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34112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344167" y="13716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2880" lvl="1" marL="6400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87959" lvl="2" marL="1005839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0660" lvl="4" marL="164592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03200" lvl="5" marL="196596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198119" lvl="6" marL="224028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05739" lvl="7" marL="2514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195579" lvl="8" marL="283464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502920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5029200" y="1371600"/>
            <a:ext cx="327355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2880" lvl="1" marL="6400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87959" lvl="2" marL="1005839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0660" lvl="4" marL="164592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03200" lvl="5" marL="196596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198119" lvl="6" marL="224028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05739" lvl="7" marL="2514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195579" lvl="8" marL="283464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 txBox="1"/>
          <p:nvPr/>
        </p:nvSpPr>
        <p:spPr>
          <a:xfrm>
            <a:off x="105664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4780280" y="520191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5328919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8200" y="685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018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75260" lvl="1" marL="640080" marR="0" rtl="0" algn="l">
              <a:spcBef>
                <a:spcPts val="44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2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80339" lvl="2" marL="1005839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198119" lvl="3" marL="1371600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193040" lvl="4" marL="1645920" marR="0" rtl="0" algn="l">
              <a:spcBef>
                <a:spcPts val="36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187960" lvl="5" marL="196596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182879" lvl="6" marL="224028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190500" lvl="7" marL="251460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180339" lvl="8" marL="2834640" marR="0" rtl="0" algn="l">
              <a:spcBef>
                <a:spcPts val="4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5715000" y="68580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pic"/>
          </p:nvPr>
        </p:nvSpPr>
        <p:spPr>
          <a:xfrm>
            <a:off x="1219200" y="612775"/>
            <a:ext cx="6705599" cy="2546984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dir="5400000" dist="317500" sy="-19000">
              <a:srgbClr val="000000">
                <a:alpha val="1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743200" y="3453046"/>
            <a:ext cx="5029199" cy="72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3" name="Shape 73"/>
          <p:cNvSpPr txBox="1"/>
          <p:nvPr/>
        </p:nvSpPr>
        <p:spPr>
          <a:xfrm>
            <a:off x="2435351" y="3331464"/>
            <a:ext cx="457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" name="Shape 7"/>
          <p:cNvSpPr/>
          <p:nvPr/>
        </p:nvSpPr>
        <p:spPr>
          <a:xfrm rot="-1875725">
            <a:off x="1373220" y="1038439"/>
            <a:ext cx="7240619" cy="5706986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" name="Shape 8"/>
          <p:cNvSpPr/>
          <p:nvPr/>
        </p:nvSpPr>
        <p:spPr>
          <a:xfrm rot="-3943090">
            <a:off x="-274210" y="1165874"/>
            <a:ext cx="5538471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" name="Shape 9"/>
          <p:cNvSpPr/>
          <p:nvPr/>
        </p:nvSpPr>
        <p:spPr>
          <a:xfrm rot="-1875725">
            <a:off x="3277955" y="116853"/>
            <a:ext cx="6479362" cy="4754756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161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186690" lvl="1" marL="640080" marR="0" rtl="0" algn="l">
              <a:spcBef>
                <a:spcPts val="3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19176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05739" lvl="3" marL="137160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04470" lvl="4" marL="1645920" marR="0" rtl="0" algn="l">
              <a:spcBef>
                <a:spcPts val="300"/>
              </a:spcBef>
              <a:buClr>
                <a:schemeClr val="lt1"/>
              </a:buClr>
              <a:buSzPct val="60000"/>
              <a:buFont typeface="Noto Sans Symbols"/>
              <a:buChar char="❧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10820" lvl="5" marL="196596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05739" lvl="6" marL="224028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•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13360" lvl="7" marL="251460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03200" lvl="8" marL="2834640" marR="0" rtl="0" algn="l">
              <a:spcBef>
                <a:spcPts val="280"/>
              </a:spcBef>
              <a:buClr>
                <a:schemeClr val="lt1"/>
              </a:buClr>
              <a:buSzPct val="59999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822959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22959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777239" y="1219200"/>
            <a:ext cx="7543800" cy="215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Tomorrow, meet in the computer lab for class!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Human Mosaic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133600" y="3375489"/>
            <a:ext cx="2895600" cy="1939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Unit 4 Lesson 2</a:t>
            </a: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Cultural Regions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4038600"/>
            <a:ext cx="3829050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1905000" y="232302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</a:pPr>
            <a:r>
              <a:rPr lang="en-US" sz="2400"/>
              <a:t>3. </a:t>
            </a:r>
            <a:r>
              <a:rPr b="0" i="0" lang="en-US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the major cultural regions of the world?</a:t>
            </a:r>
          </a:p>
          <a:p>
            <a:pPr indent="-2616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</a:pPr>
            <a:r>
              <a:rPr lang="en-US" sz="2400"/>
              <a:t>4. </a:t>
            </a:r>
            <a:r>
              <a:rPr b="0" i="0" lang="en-US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the boundaries of the major cultural regions of the world?</a:t>
            </a:r>
          </a:p>
          <a:p>
            <a:pPr indent="-2616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</a:pPr>
            <a:r>
              <a:rPr lang="en-US" sz="2400"/>
              <a:t>5. </a:t>
            </a:r>
            <a:r>
              <a:rPr b="0" i="0" lang="en-US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are some unique characteristics of the major cultural regions of the world?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-27708" y="0"/>
            <a:ext cx="7543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Essential ?’s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324" y="3419698"/>
            <a:ext cx="7278600" cy="343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2895600" y="533400"/>
            <a:ext cx="6096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Cultural Hearth – the place where a culture originated and from which it diffused.</a:t>
            </a:r>
          </a:p>
          <a:p>
            <a:pPr indent="-2616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Americana – the collective cultural traits of people from the United States.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0" y="13855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Vocabulary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623" y="3336780"/>
            <a:ext cx="4662376" cy="350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35" y="2209799"/>
            <a:ext cx="444698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26670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Supranational Economic Organization - An international organization, or union, whereby member states transcend national boundaries </a:t>
            </a:r>
            <a:b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 interests to share in the decision-making and vote on issues pertaining to the wider grouping.</a:t>
            </a:r>
          </a:p>
          <a:p>
            <a:pPr indent="-261620" lvl="0" marL="27432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1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Middle East - the countries of SW Asia &amp; N Africa —usually considered to include the countries extending from Libya on the West to Afghanistan on the East  </a:t>
            </a:r>
          </a:p>
          <a:p>
            <a:pPr indent="-259080" lvl="1" marL="640080" marR="0" rtl="0" algn="l">
              <a:spcBef>
                <a:spcPts val="320"/>
              </a:spcBef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Egypt, Sudan, Israel, Jordan, Lebanon, Syria, Turkey, Iraq, Iran, Saudi Arabia, and the other countries of the Arabian peninsula.</a:t>
            </a: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2971800" y="152400"/>
            <a:ext cx="6019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Vocab. Continued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10450">
            <a:off x="193882" y="488166"/>
            <a:ext cx="2446310" cy="162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364" y="3810001"/>
            <a:ext cx="4190999" cy="304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3501442"/>
            <a:ext cx="3206741" cy="320674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Sketch out the 7 continents of the world</a:t>
            </a:r>
          </a:p>
          <a:p>
            <a:pPr indent="-259080" lvl="1" marL="64008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❧"/>
            </a:pPr>
            <a:r>
              <a:rPr b="0" i="0" lang="en-US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Draw lines to separate and label the regions</a:t>
            </a:r>
          </a:p>
          <a:p>
            <a:pPr indent="-256539" lvl="2" marL="1005839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Western EUROPE</a:t>
            </a:r>
          </a:p>
          <a:p>
            <a:pPr indent="-256539" lvl="2" marL="1005839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Eastern Europe</a:t>
            </a:r>
          </a:p>
          <a:p>
            <a:pPr indent="-256539" lvl="2" marL="1005839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Middle East </a:t>
            </a:r>
          </a:p>
          <a:p>
            <a:pPr indent="-256539" lvl="2" marL="1005839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South Asia</a:t>
            </a:r>
          </a:p>
          <a:p>
            <a:pPr indent="-256539" lvl="2" marL="1005839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East Asia</a:t>
            </a:r>
          </a:p>
          <a:p>
            <a:pPr indent="-256539" lvl="2" marL="1005839" marR="0" rtl="0" algn="l">
              <a:spcBef>
                <a:spcPts val="340"/>
              </a:spcBef>
              <a:buClr>
                <a:schemeClr val="lt1"/>
              </a:buClr>
              <a:buSzPct val="59999"/>
              <a:buFont typeface="Noto Sans Symbols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Latin America</a:t>
            </a: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777239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Art Work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705" y="3200400"/>
            <a:ext cx="4177644" cy="35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2133600" y="685800"/>
            <a:ext cx="6096000" cy="3657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1326"/>
              <a:buFont typeface="Noto Sans Symbols"/>
              <a:buChar char="❧"/>
            </a:pPr>
            <a:r>
              <a:rPr b="0" i="0" lang="en-US" sz="1942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Match the Scenario card to the Content Frame card (Country)</a:t>
            </a:r>
          </a:p>
          <a:p>
            <a:pPr indent="-259080" lvl="1" marL="640080" marR="0" rtl="0" algn="l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ct val="58566"/>
              <a:buFont typeface="Noto Sans Symbols"/>
              <a:buChar char="❧"/>
            </a:pPr>
            <a:r>
              <a:rPr b="0" i="0" lang="en-US" sz="1757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Discuss the scenarios and predict where they would occur in the world.</a:t>
            </a:r>
          </a:p>
          <a:p>
            <a:pPr indent="-256539" lvl="2" marL="1005839" marR="0" rtl="0" algn="l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chemeClr val="lt1"/>
              </a:buClr>
              <a:buSzPct val="58950"/>
              <a:buFont typeface="Noto Sans Symbols"/>
              <a:buChar char="•"/>
            </a:pPr>
            <a:r>
              <a:rPr b="0" i="0" lang="en-US" sz="1572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Remember these are generalizations and will not apply to every student in that country.</a:t>
            </a:r>
          </a:p>
          <a:p>
            <a:pPr indent="-256539" lvl="2" marL="1005839" marR="0" rtl="0" algn="l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chemeClr val="lt1"/>
              </a:buClr>
              <a:buSzPct val="58950"/>
              <a:buFont typeface="Noto Sans Symbols"/>
              <a:buNone/>
            </a:pPr>
            <a:r>
              <a:t/>
            </a:r>
            <a:endParaRPr b="0" i="0" sz="1572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259080" lvl="1" marL="640080" marR="0" rtl="0" algn="l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ct val="58566"/>
              <a:buFont typeface="Noto Sans Symbols"/>
              <a:buChar char="❧"/>
            </a:pPr>
            <a:r>
              <a:rPr b="0" i="0" lang="en-US" sz="1757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Discussion ??’s</a:t>
            </a:r>
          </a:p>
          <a:p>
            <a:pPr indent="-261620" lvl="0" marL="274320" marR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Clr>
                <a:schemeClr val="lt1"/>
              </a:buClr>
              <a:buSzPct val="61326"/>
              <a:buFont typeface="Noto Sans Symbols"/>
              <a:buChar char="❧"/>
            </a:pPr>
            <a:r>
              <a:rPr b="0" i="0" lang="en-US" sz="1942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cultural characteristics can influence the educational system in any country?</a:t>
            </a:r>
          </a:p>
          <a:p>
            <a:pPr indent="-261620" lvl="0" marL="274320" marR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Clr>
                <a:schemeClr val="lt1"/>
              </a:buClr>
              <a:buSzPct val="61326"/>
              <a:buFont typeface="Noto Sans Symbols"/>
              <a:buChar char="❧"/>
            </a:pPr>
            <a:r>
              <a:rPr b="0" i="0" lang="en-US" sz="1942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What can you deduce about the educational system from around the world?</a:t>
            </a:r>
          </a:p>
          <a:p>
            <a:pPr indent="-261620" lvl="0" marL="274320" marR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Clr>
                <a:schemeClr val="lt1"/>
              </a:buClr>
              <a:buSzPct val="61326"/>
              <a:buFont typeface="Noto Sans Symbols"/>
              <a:buChar char="❧"/>
            </a:pPr>
            <a:r>
              <a:rPr b="0" i="0" lang="en-US" sz="1942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is the American education system similar to and different from those other countries?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0" y="501359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Matching Game – System of Education Scenario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5020521"/>
            <a:ext cx="3052762" cy="18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81000"/>
            <a:ext cx="2009774" cy="33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2133600" y="2895600"/>
            <a:ext cx="609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16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While reading IR-8 fill in characteristics about each region in IR-7 </a:t>
            </a:r>
          </a:p>
          <a:p>
            <a:pPr indent="-261620" lvl="0" marL="27432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ct val="60000"/>
              <a:buFont typeface="Noto Sans Symbols"/>
              <a:buChar char="❧"/>
            </a:pPr>
            <a:r>
              <a:rPr b="0" i="0" lang="en-US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Complete IR-9 on your own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2362200" y="2057400"/>
            <a:ext cx="5714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Palatino Linotype"/>
              <a:buNone/>
            </a:pPr>
            <a:r>
              <a:rPr b="0" i="0" lang="en-US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Interactive Reading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40" y="0"/>
            <a:ext cx="428265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1" y="4204853"/>
            <a:ext cx="4634343" cy="265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