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991600" y="3047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2"/>
              </a:buClr>
              <a:buFont typeface="Noto Sans Symbols"/>
              <a:buNone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360"/>
              </a:spcBef>
              <a:buClr>
                <a:schemeClr val="accent5"/>
              </a:buClr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6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B75640"/>
              </a:buClr>
              <a:buFont typeface="Georgia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7A6B62"/>
              </a:buClr>
              <a:buFont typeface="Georgia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280"/>
              </a:spcBef>
              <a:buClr>
                <a:srgbClr val="B29D00"/>
              </a:buClr>
              <a:buFont typeface="Georgia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29" name="Shape 29"/>
          <p:cNvCxnSpPr/>
          <p:nvPr/>
        </p:nvCxnSpPr>
        <p:spPr>
          <a:xfrm>
            <a:off x="155447" y="2420111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34" name="Shape 34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accent1"/>
              </a:buClr>
              <a:buFont typeface="Georgia"/>
              <a:buNone/>
              <a:defRPr b="0" i="0" sz="4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bg>
      <p:bgPr>
        <a:solidFill>
          <a:schemeClr val="l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2269236" y="-443483"/>
            <a:ext cx="4599431" cy="853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Shape 150"/>
          <p:cNvCxnSpPr/>
          <p:nvPr/>
        </p:nvCxnSpPr>
        <p:spPr>
          <a:xfrm rot="5400000">
            <a:off x="4021835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51" name="Shape 151"/>
          <p:cNvSpPr/>
          <p:nvPr/>
        </p:nvSpPr>
        <p:spPr>
          <a:xfrm>
            <a:off x="6839711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6915911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x="670716" y="-61117"/>
            <a:ext cx="5821365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7" name="Shape 157"/>
          <p:cNvSpPr txBox="1"/>
          <p:nvPr>
            <p:ph type="title"/>
          </p:nvPr>
        </p:nvSpPr>
        <p:spPr>
          <a:xfrm rot="5400000">
            <a:off x="5189537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4361687" y="1026371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bg>
      <p:bgPr>
        <a:solidFill>
          <a:schemeClr val="lt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5791200" y="6409944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cxnSp>
        <p:nvCxnSpPr>
          <p:cNvPr id="46" name="Shape 46"/>
          <p:cNvCxnSpPr/>
          <p:nvPr/>
        </p:nvCxnSpPr>
        <p:spPr>
          <a:xfrm flipH="1" rot="10800000">
            <a:off x="4563080" y="1575652"/>
            <a:ext cx="8920" cy="481955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7" name="Shape 47"/>
          <p:cNvSpPr txBox="1"/>
          <p:nvPr>
            <p:ph idx="1" type="body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382" lvl="0" marL="274320" marR="0" rtl="0" algn="l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00600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382" lvl="0" marL="274320" marR="0" rtl="0" algn="l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52400" y="2286000"/>
            <a:ext cx="8833103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55447" y="142352"/>
            <a:ext cx="8833103" cy="213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280"/>
              </a:spcBef>
              <a:buClr>
                <a:schemeClr val="accent5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Shape 57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61" name="Shape 61"/>
          <p:cNvCxnSpPr/>
          <p:nvPr/>
        </p:nvCxnSpPr>
        <p:spPr>
          <a:xfrm>
            <a:off x="152400" y="2438400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Georgia"/>
              <a:buNone/>
              <a:defRPr b="0" i="0" sz="4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52400" y="158495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hape 77"/>
          <p:cNvCxnSpPr/>
          <p:nvPr/>
        </p:nvCxnSpPr>
        <p:spPr>
          <a:xfrm rot="10800000">
            <a:off x="4572000" y="2200274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8" name="Shape 78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152400" y="1371600"/>
            <a:ext cx="883310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45922" y="6391655"/>
            <a:ext cx="8833103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  <a:effectLst>
            <a:outerShdw blurRad="50799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1" i="0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791330" y="1524000"/>
            <a:ext cx="4041774" cy="731519"/>
          </a:xfrm>
          <a:prstGeom prst="rect">
            <a:avLst/>
          </a:prstGeom>
          <a:noFill/>
          <a:ln>
            <a:noFill/>
          </a:ln>
          <a:effectLst>
            <a:outerShdw blurRad="50799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1" i="0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04800" y="6409944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88" name="Shape 88"/>
          <p:cNvCxnSpPr/>
          <p:nvPr/>
        </p:nvCxnSpPr>
        <p:spPr>
          <a:xfrm>
            <a:off x="152400" y="1280159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9" name="Shape 89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Shape 90"/>
          <p:cNvSpPr txBox="1"/>
          <p:nvPr>
            <p:ph idx="3" type="body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4" type="body"/>
          </p:nvPr>
        </p:nvSpPr>
        <p:spPr>
          <a:xfrm>
            <a:off x="4800600" y="2471383"/>
            <a:ext cx="4038599" cy="38221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2" name="Shape 92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4343400" y="104241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4343400" y="103602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152400" y="152400"/>
            <a:ext cx="8833103" cy="30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Georgia"/>
              <a:buNone/>
              <a:defRPr b="1" i="0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200"/>
              </a:spcBef>
              <a:buClr>
                <a:schemeClr val="accent3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180"/>
              </a:spcBef>
              <a:buClr>
                <a:schemeClr val="accent5"/>
              </a:buClr>
              <a:buFont typeface="Georgia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0" name="Shape 11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Shape 111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2" name="Shape 112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3" name="Shape 113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16" name="Shape 116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01752" y="6410848"/>
            <a:ext cx="3383280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hape 120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1" name="Shape 1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52400" y="152400"/>
            <a:ext cx="8833103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Georgia"/>
              <a:buNone/>
              <a:defRPr b="1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2" name="Shape 132"/>
          <p:cNvSpPr/>
          <p:nvPr>
            <p:ph idx="2" type="pic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548640" marR="0" rtl="0" algn="l">
              <a:spcBef>
                <a:spcPts val="2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91135" lvl="2" marL="822960" marR="0" rtl="0" algn="l">
              <a:spcBef>
                <a:spcPts val="2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93675" lvl="3" marL="1097280" marR="0" rtl="0" algn="l">
              <a:spcBef>
                <a:spcPts val="18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71450" lvl="4" marL="1371600" marR="0" rtl="0" algn="l">
              <a:spcBef>
                <a:spcPts val="18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4" name="Shape 134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5788151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1752" y="6410848"/>
            <a:ext cx="3584447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152400" y="1276742"/>
            <a:ext cx="8833103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5" name="Shape 1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01752" y="1524000"/>
            <a:ext cx="8534399" cy="459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Relationship Id="rId4" Type="http://schemas.openxmlformats.org/officeDocument/2006/relationships/image" Target="../media/image03.jpg"/><Relationship Id="rId5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subTitle"/>
          </p:nvPr>
        </p:nvSpPr>
        <p:spPr>
          <a:xfrm>
            <a:off x="1272451" y="9906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UNIT 1 LESSON 3</a:t>
            </a:r>
          </a:p>
          <a:p>
            <a:pPr indent="0" lvl="0" marL="0" marR="0" rtl="0" algn="ctr">
              <a:spcBef>
                <a:spcPts val="56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TYPES OF MAPS</a:t>
            </a:r>
          </a:p>
        </p:txBody>
      </p:sp>
      <p:sp>
        <p:nvSpPr>
          <p:cNvPr id="163" name="Shape 163"/>
          <p:cNvSpPr txBox="1"/>
          <p:nvPr>
            <p:ph type="ctrTitle"/>
          </p:nvPr>
        </p:nvSpPr>
        <p:spPr>
          <a:xfrm>
            <a:off x="685800" y="34635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b="0" i="0" lang="en-US" sz="4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The Geographer’s Eye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9681" y="2133600"/>
            <a:ext cx="4832118" cy="4642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534399" cy="6121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8305799" cy="574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Sketch a Map in 5 mins. ☺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Sketch a map between places your familiar with</a:t>
            </a:r>
          </a:p>
          <a:p>
            <a:pPr indent="-28194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Routes to school, Cities or States lived in, Place you traveled too</a:t>
            </a:r>
          </a:p>
        </p:txBody>
      </p:sp>
      <p:sp>
        <p:nvSpPr>
          <p:cNvPr id="231" name="Shape 231"/>
          <p:cNvSpPr txBox="1"/>
          <p:nvPr>
            <p:ph idx="2" type="body"/>
          </p:nvPr>
        </p:nvSpPr>
        <p:spPr>
          <a:xfrm>
            <a:off x="4800600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Briefly look at neighbors</a:t>
            </a:r>
          </a:p>
          <a:p>
            <a:pPr indent="-274320" lvl="0" marL="27432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Class Discussion ?’s</a:t>
            </a:r>
          </a:p>
          <a:p>
            <a:pPr indent="-28194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What specific things did you include on your map?</a:t>
            </a:r>
          </a:p>
          <a:p>
            <a:pPr indent="-28194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What things did you omit?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3488994"/>
            <a:ext cx="6934199" cy="3334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152400" y="228600"/>
            <a:ext cx="88391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297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Must Have Copied on Back of SIM</a:t>
            </a:r>
            <a:br>
              <a:rPr b="0" i="0" lang="en-US" sz="297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en-US" sz="2970" u="sng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TODALSIGSS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-Title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-Orientation (compass)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-Date (when map made)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-Author (student’s name)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-Legend or key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-Scale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-Index  (alphabetical listing of every major location)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-Grid (lines of latitude/longitude)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-Source (information put on the map)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-Surrounding (land around object labeled)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5964" y="1600200"/>
            <a:ext cx="414528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457200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Work Time ☺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457200" y="14478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Char char="●"/>
            </a:pPr>
            <a:r>
              <a:rPr b="0" i="0" lang="en-US" sz="249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Complete IR-8</a:t>
            </a:r>
          </a:p>
          <a:p>
            <a:pPr indent="-281940" lvl="1" marL="54864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ct val="71225"/>
              <a:buFont typeface="Noto Sans Symbols"/>
              <a:buChar char="○"/>
            </a:pPr>
            <a:r>
              <a:rPr b="0" i="0" lang="en-US" sz="2035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Using Reading from IR-9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None/>
            </a:pPr>
            <a:r>
              <a:t/>
            </a:r>
            <a:endParaRPr b="0" i="0" sz="2497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None/>
            </a:pPr>
            <a:r>
              <a:t/>
            </a:r>
            <a:endParaRPr b="0" i="0" sz="2497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None/>
            </a:pPr>
            <a:r>
              <a:t/>
            </a:r>
            <a:endParaRPr b="0" i="0" sz="2497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None/>
            </a:pPr>
            <a:r>
              <a:t/>
            </a:r>
            <a:endParaRPr b="0" i="0" sz="2497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None/>
            </a:pPr>
            <a:r>
              <a:t/>
            </a:r>
            <a:endParaRPr b="0" i="0" sz="2497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None/>
            </a:pPr>
            <a:r>
              <a:t/>
            </a:r>
            <a:endParaRPr b="0" i="0" sz="2497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None/>
            </a:pPr>
            <a:r>
              <a:t/>
            </a:r>
            <a:endParaRPr b="0" i="0" sz="2497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None/>
            </a:pPr>
            <a:r>
              <a:t/>
            </a:r>
            <a:endParaRPr b="0" i="0" sz="2497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buClr>
                <a:schemeClr val="accent1"/>
              </a:buClr>
              <a:buSzPct val="84898"/>
              <a:buFont typeface="Noto Sans Symbols"/>
              <a:buChar char="●"/>
            </a:pPr>
            <a:r>
              <a:rPr b="0" i="0" lang="en-US" sz="249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Create a Final Map (like map 1) making necessary adjustments to include </a:t>
            </a:r>
            <a:r>
              <a:rPr b="1" i="0" lang="en-US" sz="2497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TODALSIGSS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7108" y="1905000"/>
            <a:ext cx="4521199" cy="33909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Essential ?’s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are the differences between political maps and physical maps?</a:t>
            </a:r>
          </a:p>
          <a:p>
            <a:pPr indent="-274320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are everyday examples of special purpose maps?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3048000"/>
            <a:ext cx="5314949" cy="369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Map Items of Student Interactive Map (SIM)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762000" y="2187701"/>
            <a:ext cx="2822447" cy="3265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Croatia 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Bosnia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Serbia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North Korea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South Korea</a:t>
            </a:r>
          </a:p>
          <a:p>
            <a:pPr indent="-274320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Nunavut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1676400"/>
            <a:ext cx="4572000" cy="4288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01752" y="228600"/>
            <a:ext cx="3965447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Vocabulary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228600" y="1371600"/>
            <a:ext cx="4267199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655"/>
              <a:buFont typeface="Noto Sans Symbols"/>
              <a:buChar char="●"/>
            </a:pPr>
            <a:r>
              <a:rPr b="0" i="0" lang="en-US" sz="193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Political Map – identify where countries are located.</a:t>
            </a:r>
          </a:p>
          <a:p>
            <a:pPr indent="-281940" lvl="1" marL="548640" marR="0" rtl="0" algn="l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chemeClr val="accent2"/>
              </a:buClr>
              <a:buSzPct val="70164"/>
              <a:buFont typeface="Noto Sans Symbols"/>
              <a:buChar char="○"/>
            </a:pPr>
            <a:r>
              <a:rPr b="0" i="0" lang="en-US" sz="1704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Also the subdivisions of countries into:</a:t>
            </a:r>
          </a:p>
          <a:p>
            <a:pPr indent="-238760" lvl="2" marL="82296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accent3"/>
              </a:buClr>
              <a:buSzPct val="72656"/>
              <a:buFont typeface="Noto Sans Symbols"/>
              <a:buChar char="•"/>
            </a:pPr>
            <a:r>
              <a:rPr b="0" i="0" lang="en-US" sz="15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States, Provinces, Territories, Cities, or even smaller Voting districts or School district boundaries.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Clr>
                <a:schemeClr val="accent1"/>
              </a:buClr>
              <a:buSzPct val="86655"/>
              <a:buFont typeface="Noto Sans Symbols"/>
              <a:buChar char="●"/>
            </a:pPr>
            <a:r>
              <a:rPr b="0" i="0" lang="en-US" sz="193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Physical Map – illustrate physical, or Naturally occurring features or Natural resources:</a:t>
            </a:r>
          </a:p>
          <a:p>
            <a:pPr indent="-281940" lvl="1" marL="548640" marR="0" rtl="0" algn="l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chemeClr val="accent2"/>
              </a:buClr>
              <a:buSzPct val="70164"/>
              <a:buFont typeface="Noto Sans Symbols"/>
              <a:buChar char="○"/>
            </a:pPr>
            <a:r>
              <a:rPr b="0" i="0" lang="en-US" sz="1704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Mountain Ranges, Deserts, Forests, Rivers, Sea, Oceans</a:t>
            </a:r>
          </a:p>
          <a:p>
            <a:pPr indent="-281940" lvl="1" marL="548640" marR="0" rtl="0" algn="l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chemeClr val="accent2"/>
              </a:buClr>
              <a:buSzPct val="70164"/>
              <a:buFont typeface="Noto Sans Symbols"/>
              <a:buChar char="○"/>
            </a:pPr>
            <a:r>
              <a:rPr b="0" i="0" lang="en-US" sz="1704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Salt, Oil, Coal, Gold, Diamonds, Iron ore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Clr>
                <a:schemeClr val="accent1"/>
              </a:buClr>
              <a:buSzPct val="86655"/>
              <a:buFont typeface="Noto Sans Symbols"/>
              <a:buChar char="●"/>
            </a:pPr>
            <a:r>
              <a:rPr b="0" i="0" lang="en-US" sz="193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Special Interest Map/Special Purpose Map -  illustrates something that is not purely political or physical.</a:t>
            </a:r>
          </a:p>
          <a:p>
            <a:pPr indent="-281940" lvl="1" marL="548640" marR="0" rtl="0" algn="l">
              <a:lnSpc>
                <a:spcPct val="80000"/>
              </a:lnSpc>
              <a:spcBef>
                <a:spcPts val="341"/>
              </a:spcBef>
              <a:buClr>
                <a:schemeClr val="accent2"/>
              </a:buClr>
              <a:buSzPct val="70164"/>
              <a:buFont typeface="Noto Sans Symbols"/>
              <a:buChar char="○"/>
            </a:pPr>
            <a:r>
              <a:rPr b="0" i="0" lang="en-US" sz="1704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Weather Patterns, Sport Teams, Candidate Voting Precincts, Battle Zones</a:t>
            </a:r>
          </a:p>
        </p:txBody>
      </p:sp>
      <p:pic>
        <p:nvPicPr>
          <p:cNvPr id="185" name="Shape 18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20782"/>
            <a:ext cx="4038599" cy="236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2362200"/>
            <a:ext cx="4038599" cy="232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4661733"/>
            <a:ext cx="4038599" cy="2196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AutoNum type="arabicPeriod"/>
            </a:pPr>
            <a:r>
              <a:rPr b="1" i="0" lang="en-US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WHAT DO YOU SEE IN THE MAPS THAT LOOK SIMILAR TO THE OTHERS?</a:t>
            </a:r>
          </a:p>
          <a:p>
            <a:pPr indent="-457200" lvl="0" marL="457200" marR="0" rtl="0" algn="ctr">
              <a:spcBef>
                <a:spcPts val="320"/>
              </a:spcBef>
              <a:buClr>
                <a:schemeClr val="accent1"/>
              </a:buClr>
              <a:buSzPct val="85000"/>
              <a:buFont typeface="Noto Sans Symbols"/>
              <a:buAutoNum type="arabicPeriod"/>
            </a:pPr>
            <a:r>
              <a:rPr b="1" i="0" lang="en-US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WHAT ARE THE PARTS OF THE MAP THAT HELP YOU CATEGORIZE IT?</a:t>
            </a:r>
          </a:p>
        </p:txBody>
      </p:sp>
      <p:sp>
        <p:nvSpPr>
          <p:cNvPr id="193" name="Shape 193"/>
          <p:cNvSpPr txBox="1"/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Identify the Types of Maps That Follow!!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20453" r="20304" t="0"/>
          <a:stretch/>
        </p:blipFill>
        <p:spPr>
          <a:xfrm>
            <a:off x="1981200" y="3318164"/>
            <a:ext cx="4953000" cy="3650437"/>
          </a:xfrm>
          <a:prstGeom prst="rect">
            <a:avLst/>
          </a:prstGeom>
          <a:solidFill>
            <a:srgbClr val="ECECEC"/>
          </a:solidFill>
          <a:ln cap="sq" cmpd="sng" w="10160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  <a:effectLst>
            <a:outerShdw blurRad="57150" kx="110000" rotWithShape="0" algn="tl" dir="7560000" dist="37500" sy="98000" ky="110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7759" l="0" r="0" t="6894"/>
          <a:stretch/>
        </p:blipFill>
        <p:spPr>
          <a:xfrm>
            <a:off x="381000" y="381000"/>
            <a:ext cx="8458200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80998"/>
            <a:ext cx="8305799" cy="580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8153399" cy="5872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