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9144000"/>
  <p:notesSz cx="6858000" cy="9144000"/>
  <p:embeddedFontLst>
    <p:embeddedFont>
      <p:font typeface="Arial Black"/>
      <p:regular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ArialBlack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ctrTitle"/>
          </p:nvPr>
        </p:nvSpPr>
        <p:spPr>
          <a:xfrm>
            <a:off x="457200" y="228600"/>
            <a:ext cx="77724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 Black"/>
              <a:buNone/>
              <a:defRPr b="0" i="0" sz="8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457200" y="48006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600"/>
              </a:spcAft>
              <a:buClr>
                <a:schemeClr val="dk2"/>
              </a:buClr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ctr">
              <a:spcBef>
                <a:spcPts val="400"/>
              </a:spcBef>
              <a:buClr>
                <a:schemeClr val="dk2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36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36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36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320"/>
              </a:spcBef>
              <a:buClr>
                <a:schemeClr val="dk2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320"/>
              </a:spcBef>
              <a:buClr>
                <a:schemeClr val="dk2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320"/>
              </a:spcBef>
              <a:buClr>
                <a:schemeClr val="dk2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320"/>
              </a:spcBef>
              <a:buClr>
                <a:schemeClr val="dk2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0" type="dt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1" type="ftr"/>
          </p:nvPr>
        </p:nvSpPr>
        <p:spPr>
          <a:xfrm>
            <a:off x="457200" y="6492875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/>
          <p:nvPr/>
        </p:nvSpPr>
        <p:spPr>
          <a:xfrm>
            <a:off x="9001124" y="4846319"/>
            <a:ext cx="142875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9001124" y="0"/>
            <a:ext cx="142875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 rot="-5400000">
            <a:off x="8227377" y="5885497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Arial Black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2080418" y="129381"/>
            <a:ext cx="4373563" cy="761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63500" lvl="1" marL="457200" marR="0" rtl="0" algn="l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457200" y="6492875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 rot="-5400000">
            <a:off x="8227377" y="5885497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Arial Black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63500" lvl="1" marL="457200" marR="0" rtl="0" algn="l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0" type="dt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>
            <a:off x="457200" y="6492875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 rot="-5400000">
            <a:off x="8227377" y="5885497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Arial Black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752600"/>
            <a:ext cx="7619999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63500" lvl="1" marL="457200" marR="0" rtl="0" algn="l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457200" y="6492875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 rot="-5400000">
            <a:off x="8227377" y="5885497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Arial Black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1630679" y="1574800"/>
            <a:ext cx="32918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56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" lvl="1" marL="457200" marR="0" rtl="0" algn="l">
              <a:spcBef>
                <a:spcPts val="48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5090160" y="1574800"/>
            <a:ext cx="32918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56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" lvl="1" marL="457200" marR="0" rtl="0" algn="l">
              <a:spcBef>
                <a:spcPts val="48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0" type="dt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1" type="ftr"/>
          </p:nvPr>
        </p:nvSpPr>
        <p:spPr>
          <a:xfrm>
            <a:off x="457200" y="6492875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 rot="-5400000">
            <a:off x="8227377" y="5885497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57200" y="1447800"/>
            <a:ext cx="7772400" cy="4321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 Black"/>
              <a:buNone/>
              <a:defRPr b="0" i="0" sz="8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457200" y="228601"/>
            <a:ext cx="7772400" cy="1066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600"/>
              </a:spcAft>
              <a:buClr>
                <a:schemeClr val="dk2"/>
              </a:buClr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l">
              <a:spcBef>
                <a:spcPts val="36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20"/>
              </a:spcBef>
              <a:buClr>
                <a:schemeClr val="dk2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28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28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28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28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28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28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 rot="-5400000">
            <a:off x="8227377" y="5885497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457200" y="6492875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Arial Black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1627632" y="1572767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2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2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2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2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2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2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2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2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1627632" y="2259366"/>
            <a:ext cx="3291840" cy="38404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63500" lvl="1" marL="457200" marR="0" rtl="0" algn="l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5093207" y="1572767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2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2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2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2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2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2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2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2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5093207" y="2259366"/>
            <a:ext cx="3291840" cy="38404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63500" lvl="1" marL="457200" marR="0" rtl="0" algn="l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457200" y="6492875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 rot="-5400000">
            <a:off x="8227377" y="5885497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Arial Black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457200" y="6492875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 rot="-5400000">
            <a:off x="8227377" y="5885497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457200" y="6492875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 rot="-5400000">
            <a:off x="8227377" y="5885497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" type="body"/>
          </p:nvPr>
        </p:nvSpPr>
        <p:spPr>
          <a:xfrm>
            <a:off x="3575050" y="1600200"/>
            <a:ext cx="5111750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57200" marR="0" rtl="0" algn="l">
              <a:spcBef>
                <a:spcPts val="56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2" type="body"/>
          </p:nvPr>
        </p:nvSpPr>
        <p:spPr>
          <a:xfrm>
            <a:off x="457200" y="1600200"/>
            <a:ext cx="3008313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2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2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2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2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2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2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2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457200" y="6492875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 rot="-5400000">
            <a:off x="8227377" y="5885497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4" name="Shape 64"/>
          <p:cNvSpPr txBox="1"/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Arial Black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9001124" y="4846319"/>
            <a:ext cx="142875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0" y="0"/>
            <a:ext cx="9000876" cy="48463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2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2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2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2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2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2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2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457200" y="5715000"/>
            <a:ext cx="81533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2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2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2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2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2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2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2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457200" y="6492875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 rot="-5400000">
            <a:off x="8227377" y="5885497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72" name="Shape 72"/>
          <p:cNvSpPr txBox="1"/>
          <p:nvPr>
            <p:ph type="title"/>
          </p:nvPr>
        </p:nvSpPr>
        <p:spPr>
          <a:xfrm>
            <a:off x="457200" y="4953000"/>
            <a:ext cx="81533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Arial Black"/>
              <a:buNone/>
              <a:defRPr b="0" i="0" sz="32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3" name="Shape 73"/>
          <p:cNvSpPr/>
          <p:nvPr/>
        </p:nvSpPr>
        <p:spPr>
          <a:xfrm>
            <a:off x="9001124" y="0"/>
            <a:ext cx="142875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Arial Black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752600"/>
            <a:ext cx="7619999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63500" lvl="1" marL="457200" marR="0" rtl="0" algn="l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457200" y="6492875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 rot="-5400000">
            <a:off x="8227377" y="5885497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1" name="Shape 11"/>
          <p:cNvSpPr/>
          <p:nvPr/>
        </p:nvSpPr>
        <p:spPr>
          <a:xfrm>
            <a:off x="9001124" y="0"/>
            <a:ext cx="142875" cy="13715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9001124" y="1371600"/>
            <a:ext cx="142875" cy="54863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5800" y="3754196"/>
            <a:ext cx="4419599" cy="306916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>
            <p:ph type="ctrTitle"/>
          </p:nvPr>
        </p:nvSpPr>
        <p:spPr>
          <a:xfrm>
            <a:off x="457200" y="228600"/>
            <a:ext cx="86868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r>
              <a:rPr b="0" i="0" lang="en-US" sz="66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POLITICAL GEOGRAPHY &amp; GLOBALIZATION</a:t>
            </a:r>
          </a:p>
        </p:txBody>
      </p:sp>
      <p:sp>
        <p:nvSpPr>
          <p:cNvPr id="92" name="Shape 92"/>
          <p:cNvSpPr txBox="1"/>
          <p:nvPr>
            <p:ph idx="1" type="subTitle"/>
          </p:nvPr>
        </p:nvSpPr>
        <p:spPr>
          <a:xfrm>
            <a:off x="457200" y="4800600"/>
            <a:ext cx="6858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UNIT 6 LESSON 6</a:t>
            </a:r>
          </a:p>
          <a:p>
            <a:pPr indent="0" lvl="0" marL="0" marR="0" rtl="0" algn="l"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DEVOLUTION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457200" y="152718"/>
            <a:ext cx="5791200" cy="7616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ESSENTIAL ?’S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457200" y="1066800"/>
            <a:ext cx="761999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Black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did the size of the land region of the Soviet Union contribute to the process of devolution?</a:t>
            </a:r>
          </a:p>
          <a:p>
            <a:pPr indent="-457200" lvl="0" marL="457200" marR="0" rtl="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Black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role did ethnic tensions throughout the Balkan Peninsula play in the process of devolution in the former Yugoslavia?</a:t>
            </a: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5730" y="3124200"/>
            <a:ext cx="4943475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3138055"/>
            <a:ext cx="3486274" cy="213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" y="5398794"/>
            <a:ext cx="2421730" cy="136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457200" y="152718"/>
            <a:ext cx="5791200" cy="9140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MAP ITEMS ON SIM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457200" y="1143000"/>
            <a:ext cx="7619999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Soviet Union</a:t>
            </a: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Latvia</a:t>
            </a: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Lithuania</a:t>
            </a: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Estonia</a:t>
            </a: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Armenia</a:t>
            </a: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Azerbaijan</a:t>
            </a: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Georgia</a:t>
            </a: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Ukraine</a:t>
            </a: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Moldova</a:t>
            </a: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Belarus</a:t>
            </a: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Bosnia &amp; Herzegovina</a:t>
            </a: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Croatia</a:t>
            </a: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Slovenia</a:t>
            </a: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Macedonia</a:t>
            </a: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Serbia</a:t>
            </a: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Montenegro</a:t>
            </a: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6966" y="1295400"/>
            <a:ext cx="6025202" cy="502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75326" y="4180607"/>
            <a:ext cx="2044507" cy="2649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9852"/>
          <a:stretch/>
        </p:blipFill>
        <p:spPr>
          <a:xfrm>
            <a:off x="4648200" y="0"/>
            <a:ext cx="3591664" cy="182187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>
            <p:ph type="title"/>
          </p:nvPr>
        </p:nvSpPr>
        <p:spPr>
          <a:xfrm>
            <a:off x="457200" y="152718"/>
            <a:ext cx="5791200" cy="6854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VOCABULARY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76200" y="990600"/>
            <a:ext cx="4114800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000"/>
              <a:buFont typeface="Noto Sans Symbols"/>
              <a:buChar char="❑"/>
            </a:pPr>
            <a:r>
              <a:rPr b="1" i="0" lang="en-US" sz="19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Devolution – refers to the change in power &amp; authority to govern from a centralized government structure to a regional structure. More of a divided system of authority.</a:t>
            </a:r>
          </a:p>
          <a:p>
            <a:pPr indent="-457200" lvl="0" marL="457200" marR="0" rtl="0" algn="l">
              <a:lnSpc>
                <a:spcPct val="8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ct val="98000"/>
              <a:buFont typeface="Noto Sans Symbols"/>
              <a:buChar char="❑"/>
            </a:pPr>
            <a:r>
              <a:rPr b="1" i="0" lang="en-US" sz="19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Soviet Union – (The Union of Soviet Socialist Republics/USSR) founded 1921 by Bolshevik Party led by Vladimir Lenin.  </a:t>
            </a:r>
          </a:p>
          <a:p>
            <a:pPr indent="-190500" lvl="1" marL="457200" marR="0" rtl="0" algn="l">
              <a:lnSpc>
                <a:spcPct val="80000"/>
              </a:lnSpc>
              <a:spcBef>
                <a:spcPts val="936"/>
              </a:spcBef>
              <a:spcAft>
                <a:spcPts val="0"/>
              </a:spcAft>
              <a:buClr>
                <a:schemeClr val="dk2"/>
              </a:buClr>
              <a:buSzPct val="98764"/>
              <a:buFont typeface="Noto Sans Symbols"/>
              <a:buChar char="❑"/>
            </a:pPr>
            <a:r>
              <a:rPr b="0" i="0" lang="en-US" sz="167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Lasted till Jan. 1992 when the once powerful country dissolved into 15 independent republics</a:t>
            </a:r>
          </a:p>
          <a:p>
            <a:pPr indent="-457200" lvl="0" marL="457200" marR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98000"/>
              <a:buFont typeface="Noto Sans Symbols"/>
              <a:buChar char="❑"/>
            </a:pPr>
            <a:r>
              <a:rPr b="1" i="0" lang="en-US" sz="19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Glasnost – Free Speech</a:t>
            </a:r>
          </a:p>
          <a:p>
            <a:pPr indent="-190500" lvl="1" marL="457200" marR="0" rtl="0" algn="l">
              <a:lnSpc>
                <a:spcPct val="80000"/>
              </a:lnSpc>
              <a:spcBef>
                <a:spcPts val="936"/>
              </a:spcBef>
              <a:spcAft>
                <a:spcPts val="0"/>
              </a:spcAft>
              <a:buClr>
                <a:schemeClr val="dk2"/>
              </a:buClr>
              <a:buSzPct val="98764"/>
              <a:buFont typeface="Noto Sans Symbols"/>
              <a:buChar char="❑"/>
            </a:pPr>
            <a:r>
              <a:rPr b="0" i="0" lang="en-US" sz="167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baseline="30000" i="0" lang="en-US" sz="167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b="0" i="0" lang="en-US" sz="167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revolutionary idea introduced by Mikhail Gorbachev</a:t>
            </a:r>
          </a:p>
          <a:p>
            <a:pPr indent="-457200" lvl="0" marL="457200" marR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98000"/>
              <a:buFont typeface="Noto Sans Symbols"/>
              <a:buChar char="❑"/>
            </a:pPr>
            <a:r>
              <a:rPr b="1" i="0" lang="en-US" sz="19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Perestroika – Economic Reform or Rebuilding</a:t>
            </a:r>
          </a:p>
          <a:p>
            <a:pPr indent="-190500" lvl="1" marL="457200" marR="0" rtl="0" algn="l">
              <a:lnSpc>
                <a:spcPct val="80000"/>
              </a:lnSpc>
              <a:spcBef>
                <a:spcPts val="936"/>
              </a:spcBef>
              <a:buClr>
                <a:schemeClr val="dk2"/>
              </a:buClr>
              <a:buSzPct val="98764"/>
              <a:buFont typeface="Arial"/>
              <a:buChar char="❑"/>
            </a:pPr>
            <a:r>
              <a:rPr b="0" i="0" lang="en-US" sz="167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baseline="30000" i="0" lang="en-US" sz="167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b="0" i="0" lang="en-US" sz="167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revolutionary idea</a:t>
            </a: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43242" y="1600200"/>
            <a:ext cx="4576933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65814" y="5398923"/>
            <a:ext cx="2645737" cy="1463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00800" y="3280062"/>
            <a:ext cx="1669431" cy="2195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152400" y="0"/>
            <a:ext cx="5791200" cy="7616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VOCAB. CONTINUED ☺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762000" y="685800"/>
            <a:ext cx="35813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7222"/>
              <a:buFont typeface="Noto Sans Symbols"/>
              <a:buChar char="❑"/>
            </a:pPr>
            <a:r>
              <a:rPr b="1" i="0" lang="en-US" sz="1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Puppet Government – one in which the political leaders were strongly influenced by a stronger government elsewhere.</a:t>
            </a:r>
          </a:p>
          <a:p>
            <a:pPr indent="-457200" lvl="0" marL="457200" marR="0" rtl="0" algn="l">
              <a:lnSpc>
                <a:spcPct val="80000"/>
              </a:lnSpc>
              <a:spcBef>
                <a:spcPts val="950"/>
              </a:spcBef>
              <a:spcAft>
                <a:spcPts val="0"/>
              </a:spcAft>
              <a:buClr>
                <a:schemeClr val="dk1"/>
              </a:buClr>
              <a:buSzPct val="97222"/>
              <a:buFont typeface="Noto Sans Symbols"/>
              <a:buChar char="❑"/>
            </a:pPr>
            <a:r>
              <a:rPr b="1" i="0" lang="en-US" sz="1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Balkanization – refers to the breakup of a multinational state into small states or regions that are more ethnically  similar.</a:t>
            </a:r>
          </a:p>
          <a:p>
            <a:pPr indent="-457200" lvl="0" marL="457200" marR="0" rtl="0" algn="l">
              <a:lnSpc>
                <a:spcPct val="80000"/>
              </a:lnSpc>
              <a:spcBef>
                <a:spcPts val="950"/>
              </a:spcBef>
              <a:spcAft>
                <a:spcPts val="0"/>
              </a:spcAft>
              <a:buClr>
                <a:schemeClr val="dk1"/>
              </a:buClr>
              <a:buSzPct val="97222"/>
              <a:buFont typeface="Noto Sans Symbols"/>
              <a:buChar char="❑"/>
            </a:pPr>
            <a:r>
              <a:rPr b="1" i="0" lang="en-US" sz="1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Genocide – the systematic extermination of a group of people.</a:t>
            </a:r>
          </a:p>
          <a:p>
            <a:pPr indent="-190500" lvl="1" marL="457200" marR="0" rtl="0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❑"/>
            </a:pP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Ex. Nazi towards Jew</a:t>
            </a:r>
          </a:p>
          <a:p>
            <a:pPr indent="-190500" lvl="1" marL="457200" marR="0" rtl="0" algn="l">
              <a:lnSpc>
                <a:spcPct val="80000"/>
              </a:lnSpc>
              <a:spcBef>
                <a:spcPts val="300"/>
              </a:spcBef>
              <a:buClr>
                <a:schemeClr val="dk2"/>
              </a:buClr>
              <a:buSzPct val="100000"/>
              <a:buFont typeface="Noto Sans Symbols"/>
              <a:buChar char="❑"/>
            </a:pP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Serbs towards Bosnians</a:t>
            </a:r>
          </a:p>
        </p:txBody>
      </p:sp>
      <p:pic>
        <p:nvPicPr>
          <p:cNvPr id="126" name="Shape 12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3398" y="27708"/>
            <a:ext cx="3067049" cy="4094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71235" y="4114800"/>
            <a:ext cx="4709211" cy="2711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400" y="4587967"/>
            <a:ext cx="3962399" cy="2238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228600" y="152400"/>
            <a:ext cx="8763000" cy="6854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b="0" i="0" lang="en-US" sz="324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THINK, PAIR, SHARE &amp; DISCUSSION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228600" y="1295400"/>
            <a:ext cx="4648199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Noto Sans Symbols"/>
              <a:buChar char="❑"/>
            </a:pPr>
            <a:r>
              <a:rPr b="1" i="0" lang="en-US" sz="23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ideas or differences  do you have when you read the following terms:</a:t>
            </a:r>
          </a:p>
          <a:p>
            <a:pPr indent="-190500" lvl="1" marL="457200" marR="0" rtl="0" algn="l">
              <a:lnSpc>
                <a:spcPct val="90000"/>
              </a:lnSpc>
              <a:spcBef>
                <a:spcPts val="1008"/>
              </a:spcBef>
              <a:spcAft>
                <a:spcPts val="0"/>
              </a:spcAft>
              <a:buClr>
                <a:schemeClr val="dk2"/>
              </a:buClr>
              <a:buSzPct val="102000"/>
              <a:buFont typeface="Arial"/>
              <a:buChar char="•"/>
            </a:pPr>
            <a:r>
              <a:rPr b="0" i="0" lang="en-US" sz="204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EVOLUTION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gradual development of something, especially from a simple to a more complex form.</a:t>
            </a:r>
          </a:p>
          <a:p>
            <a:pPr indent="-190500" lvl="1" marL="457200" marR="0" rtl="0" algn="l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dk2"/>
              </a:buClr>
              <a:buSzPct val="102000"/>
              <a:buFont typeface="Arial"/>
              <a:buChar char="•"/>
            </a:pPr>
            <a:r>
              <a:rPr b="0" i="0" lang="en-US" sz="204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REVOULTION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forcible overthrow of a government or social order in favor of a new system.</a:t>
            </a:r>
          </a:p>
          <a:p>
            <a:pPr indent="-190500" lvl="1" marL="457200" marR="0" rtl="0" algn="l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dk2"/>
              </a:buClr>
              <a:buSzPct val="102000"/>
              <a:buFont typeface="Arial"/>
              <a:buChar char="•"/>
            </a:pPr>
            <a:r>
              <a:rPr b="0" i="0" lang="en-US" sz="204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DEVOLUTION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340"/>
              </a:spcBef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transfer or delegation of power to a lower level, especially by central government to local or regional administration.</a:t>
            </a:r>
          </a:p>
        </p:txBody>
      </p:sp>
      <p:sp>
        <p:nvSpPr>
          <p:cNvPr id="135" name="Shape 135"/>
          <p:cNvSpPr txBox="1"/>
          <p:nvPr>
            <p:ph idx="2" type="body"/>
          </p:nvPr>
        </p:nvSpPr>
        <p:spPr>
          <a:xfrm>
            <a:off x="5867400" y="1066800"/>
            <a:ext cx="2895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C5184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rgbClr val="3C5184"/>
                </a:solidFill>
                <a:latin typeface="Arial"/>
                <a:ea typeface="Arial"/>
                <a:cs typeface="Arial"/>
                <a:sym typeface="Arial"/>
              </a:rPr>
              <a:t>Briefly discuss in groups and share when asked.</a:t>
            </a:r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 b="19191" l="0" r="0" t="17455"/>
          <a:stretch/>
        </p:blipFill>
        <p:spPr>
          <a:xfrm>
            <a:off x="4876800" y="3505200"/>
            <a:ext cx="3947286" cy="2500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0" y="0"/>
            <a:ext cx="37338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DEVOLUTION</a:t>
            </a:r>
          </a:p>
        </p:txBody>
      </p:sp>
      <p:pic>
        <p:nvPicPr>
          <p:cNvPr id="142" name="Shape 14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685800"/>
            <a:ext cx="8763000" cy="40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>
            <p:ph idx="2" type="body"/>
          </p:nvPr>
        </p:nvSpPr>
        <p:spPr>
          <a:xfrm>
            <a:off x="4648200" y="4953000"/>
            <a:ext cx="4190999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636"/>
              <a:buFont typeface="Noto Sans Symbols"/>
              <a:buChar char="❑"/>
            </a:pPr>
            <a:r>
              <a:rPr b="1" i="0" lang="en-US" sz="217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your groups identify:</a:t>
            </a:r>
          </a:p>
          <a:p>
            <a:pPr indent="-190500" lvl="1" marL="457200" marR="0" rtl="0" algn="l">
              <a:lnSpc>
                <a:spcPct val="80000"/>
              </a:lnSpc>
              <a:spcBef>
                <a:spcPts val="972"/>
              </a:spcBef>
              <a:spcAft>
                <a:spcPts val="0"/>
              </a:spcAft>
              <a:buClr>
                <a:schemeClr val="dk2"/>
              </a:buClr>
              <a:buSzPct val="97894"/>
              <a:buFont typeface="Noto Sans Symbols"/>
              <a:buChar char="❑"/>
            </a:pPr>
            <a:r>
              <a:rPr b="0" i="0" lang="en-US" sz="18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Empires or Countries that have undergone the process of devolution.</a:t>
            </a:r>
          </a:p>
          <a:p>
            <a:pPr indent="-457200" lvl="0" marL="457200" marR="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98636"/>
              <a:buFont typeface="Noto Sans Symbols"/>
              <a:buChar char="❑"/>
            </a:pPr>
            <a:r>
              <a:rPr b="1" i="0" lang="en-US" sz="217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Share response when asked</a:t>
            </a:r>
          </a:p>
        </p:txBody>
      </p:sp>
      <p:pic>
        <p:nvPicPr>
          <p:cNvPr id="144" name="Shape 1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598" y="4648200"/>
            <a:ext cx="4267201" cy="2172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457200" y="152718"/>
            <a:ext cx="5791200" cy="7616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WORK TIME ☺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457200" y="762000"/>
            <a:ext cx="7619999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chart from IR-28 &amp; 31 using the Reading from IR-29</a:t>
            </a: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306945"/>
            <a:ext cx="8305799" cy="553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