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Source Sans Pr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SansPro-bold.fntdata"/><Relationship Id="rId14" Type="http://schemas.openxmlformats.org/officeDocument/2006/relationships/font" Target="fonts/SourceSansPro-regular.fntdata"/><Relationship Id="rId17" Type="http://schemas.openxmlformats.org/officeDocument/2006/relationships/font" Target="fonts/SourceSansPro-boldItalic.fntdata"/><Relationship Id="rId16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2379" y="-925"/>
            <a:ext cx="9146379" cy="6858924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 rot="-2460000">
            <a:off x="817111" y="1730402"/>
            <a:ext cx="5648622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 rot="-2460000">
            <a:off x="1212276" y="2470924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793505" y="-869917"/>
            <a:ext cx="3579848" cy="75209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21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21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5318919" y="1585119"/>
            <a:ext cx="467836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1127919" y="-396079"/>
            <a:ext cx="467836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21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21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22959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21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21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Shape 26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822959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13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67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94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94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79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79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23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00016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13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67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94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94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79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79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23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2379" y="-925"/>
            <a:ext cx="9146379" cy="6858924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 rot="-2460000">
            <a:off x="819398" y="1726736"/>
            <a:ext cx="5650992" cy="12075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-2460000">
            <a:off x="1216152" y="2468304"/>
            <a:ext cx="6510528" cy="329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22959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819150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67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94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06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06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650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700016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700016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67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94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06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06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650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Shape 62"/>
          <p:cNvSpPr/>
          <p:nvPr/>
        </p:nvSpPr>
        <p:spPr>
          <a:xfrm rot="5400000">
            <a:off x="433389" y="-433386"/>
            <a:ext cx="6858000" cy="772477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 rot="-2460000">
            <a:off x="784930" y="1576103"/>
            <a:ext cx="5212080" cy="108942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b="0" i="0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749551" y="2618911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4063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13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67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67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558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52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52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96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 rot="-2460000">
            <a:off x="1297953" y="2253384"/>
            <a:ext cx="5794759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-342900" lvl="0" marL="342900" marR="0" rtl="0" algn="r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21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21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48250"/>
            <a:ext cx="3571874" cy="18097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6848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 rot="-2460000">
            <a:off x="671197" y="1717500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-2460000">
            <a:off x="1143479" y="2180528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buClr>
                <a:schemeClr val="dk2"/>
              </a:buClr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381" y="5050632"/>
            <a:ext cx="3574257" cy="1807367"/>
          </a:xfrm>
          <a:custGeom>
            <a:pathLst>
              <a:path extrusionOk="0" h="120000" w="120000">
                <a:moveTo>
                  <a:pt x="79" y="119999"/>
                </a:moveTo>
                <a:lnTo>
                  <a:pt x="0" y="0"/>
                </a:lnTo>
                <a:lnTo>
                  <a:pt x="68674" y="0"/>
                </a:lnTo>
                <a:lnTo>
                  <a:pt x="119999" y="119999"/>
                </a:lnTo>
                <a:lnTo>
                  <a:pt x="79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2379" y="5051292"/>
            <a:ext cx="9146379" cy="1806708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6779" y="0"/>
                </a:lnTo>
                <a:lnTo>
                  <a:pt x="120000" y="61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959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2136" lvl="1" marL="1737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2136" lvl="2" marL="4023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2136" lvl="3" marL="6309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2136" lvl="4" marL="859536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/>
          <p:nvPr>
            <p:ph idx="12" type="sldNum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 rot="-2460000">
            <a:off x="921470" y="1857611"/>
            <a:ext cx="5648622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POLITICAL GEOGRAPHY &amp; GLOBALIZATION</a:t>
            </a:r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 rot="-2460000">
            <a:off x="1519248" y="2857461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6 LESSON 1</a:t>
            </a:r>
          </a:p>
          <a:p>
            <a:pPr indent="0" lvl="0" marL="0" marR="0" rtl="0" algn="l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BOUNDARIES &amp; POLITICAL BORDERS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00399" cy="32003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1491" y="3737264"/>
            <a:ext cx="4114800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ESSENTIAL ?’S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22959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what ways can physical  boundaries be good borders?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what ways can physical boundaries be poor borders?</a:t>
            </a:r>
          </a:p>
          <a:p>
            <a:pPr indent="-342900" lvl="0" marL="342900" marR="0" rtl="0" algn="l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do people have trouble agreeing on borders and living peacefully on either side of the designated boundary?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50" y="4176948"/>
            <a:ext cx="3992100" cy="33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048" y="4374530"/>
            <a:ext cx="4777799" cy="29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 ITEMS ON SIM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09600" y="990600"/>
            <a:ext cx="8153399" cy="357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Himalaya Mountains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Hindu Kush Mountains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Afghanistan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Pakistan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Andes Mountains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Chile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Argentina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Pacific Ocean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Atlantic Ocean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Vietnam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South China Sea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Canada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United States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 Lakes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Kenya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Tanzania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Uganda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Lake Victoria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Danube River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Mekong River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Rio Grande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Texas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Mexico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Israel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Egypt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Lebanon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Syria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Iraq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Korea</a:t>
            </a:r>
          </a:p>
          <a:p>
            <a:pPr indent="-342900" lvl="0" marL="342900" marR="0" rtl="0" algn="ctr">
              <a:spcBef>
                <a:spcPts val="80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South Korea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4193282"/>
            <a:ext cx="4572000" cy="266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822950" y="1097273"/>
            <a:ext cx="320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8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Political Geography – the spatial analysis of the political organization of Earth.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8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Continental Divide – the continuous ridge that divides rainfall and snowmelt flowing into the Pacific &amp; Atlantic Oceans. </a:t>
            </a:r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VOCABULARY</a:t>
            </a:r>
          </a:p>
        </p:txBody>
      </p:sp>
      <p:pic>
        <p:nvPicPr>
          <p:cNvPr id="119" name="Shape 1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1108" y="27708"/>
            <a:ext cx="4038599" cy="277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2673926"/>
            <a:ext cx="4190999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152400" y="838200"/>
            <a:ext cx="5257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Draw a Map of Dickinson.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Identify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I-45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Hwy 146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Hwy 3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FM 517 &amp; 646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DHS and other schools on district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Home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Landmarks (stores, restaurants)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Trace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 Boundaries in RED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 Boundaries in GREEN</a:t>
            </a:r>
          </a:p>
          <a:p>
            <a:pPr indent="-173736" lvl="1" marL="1737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Sub-Boundaries in PURPLE</a:t>
            </a:r>
          </a:p>
          <a:p>
            <a:pPr indent="-173736" lvl="2" marL="402336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666"/>
              <a:buFont typeface="Noto Sans Symbols"/>
              <a:buChar char="▪"/>
            </a:pPr>
            <a:r>
              <a:rPr b="0" i="0" lang="en-US" sz="1812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Neighborhoods, School Feeder Patterns, or Demographic Regions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75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876800" y="2514600"/>
            <a:ext cx="40385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22"/>
              <a:buFont typeface="Source Sans Pro"/>
              <a:buAutoNum type="arabicParenR"/>
            </a:pPr>
            <a:r>
              <a:rPr b="1" i="0" lang="en-US" sz="17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do you think the land is divided this way?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97222"/>
              <a:buFont typeface="Source Sans Pro"/>
              <a:buAutoNum type="arabicParenR"/>
            </a:pPr>
            <a:r>
              <a:rPr b="1" i="0" lang="en-US" sz="17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What sub-boundaries are defined on your map?</a:t>
            </a: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2362200" y="0"/>
            <a:ext cx="435864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ARTWORK &amp; DISCUSSION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810000"/>
            <a:ext cx="3920834" cy="275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609600"/>
            <a:ext cx="4243388" cy="178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822959" y="1097279"/>
            <a:ext cx="3200400" cy="371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700016" y="1097279"/>
            <a:ext cx="3200400" cy="371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822959" y="365760"/>
            <a:ext cx="7521000" cy="54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19487" l="11190" r="54290" t="17181"/>
          <a:stretch/>
        </p:blipFill>
        <p:spPr>
          <a:xfrm>
            <a:off x="0" y="0"/>
            <a:ext cx="5118899" cy="35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27956" l="8719" r="59870" t="21887"/>
          <a:stretch/>
        </p:blipFill>
        <p:spPr>
          <a:xfrm>
            <a:off x="1875824" y="2505800"/>
            <a:ext cx="7268172" cy="43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78925" y="3396175"/>
            <a:ext cx="1596900" cy="31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106- Hughes Rd Elem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101- KE Little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108- San Leon Elem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105- Jake Silbernagel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107- Bay Colony Elem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109- Calder Rd Elem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40" name="Shape 140"/>
          <p:cNvSpPr txBox="1"/>
          <p:nvPr/>
        </p:nvSpPr>
        <p:spPr>
          <a:xfrm>
            <a:off x="4954825" y="5430625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106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173650" y="3067975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101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698650" y="4012725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108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175025" y="3919000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105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251075" y="4585675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107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160650" y="4992600"/>
            <a:ext cx="525000" cy="3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109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4175025" y="6016900"/>
            <a:ext cx="381600" cy="32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45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639950" y="5886100"/>
            <a:ext cx="229200" cy="32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858800" y="5688700"/>
            <a:ext cx="525000" cy="32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146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822959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the labeling process for IR/1 – IR/5</a:t>
            </a:r>
          </a:p>
          <a:p>
            <a:pPr indent="-342900" lvl="0" marL="342900" marR="0" rtl="0" algn="l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Following instructions provided on pack.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20782" y="228600"/>
            <a:ext cx="4358640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 SKILLS GROUP WORK</a:t>
            </a:r>
          </a:p>
        </p:txBody>
      </p:sp>
      <p:pic>
        <p:nvPicPr>
          <p:cNvPr id="155" name="Shape 15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28600"/>
            <a:ext cx="4038599" cy="47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822959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IR-6 and complete multiple choice from IR-8</a:t>
            </a:r>
          </a:p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700016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Source Sans Pro"/>
              <a:buAutoNum type="arabicPeriod"/>
            </a:pPr>
            <a:r>
              <a:rPr b="1" i="0" lang="en-US" sz="21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physical/natural borders?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Source Sans Pro"/>
              <a:buAutoNum type="arabicPeriod"/>
            </a:pPr>
            <a:r>
              <a:rPr b="1" i="0" lang="en-US" sz="21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man-made borders?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8636"/>
              <a:buFont typeface="Source Sans Pro"/>
              <a:buAutoNum type="arabicPeriod"/>
            </a:pPr>
            <a:r>
              <a:rPr b="1" i="0" lang="en-US" sz="21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political issues are associated with the maps from the reading?</a:t>
            </a:r>
          </a:p>
          <a:p>
            <a:pPr indent="-514350" lvl="0" marL="514350" marR="0" rtl="0" algn="l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98636"/>
              <a:buFont typeface="Source Sans Pro"/>
              <a:buAutoNum type="arabicPeriod"/>
            </a:pPr>
            <a:r>
              <a:rPr b="1" i="0" lang="en-US" sz="217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your opinion of these political issues?</a:t>
            </a:r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822959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INDIVIDUAL WORK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30581"/>
            <a:ext cx="3657600" cy="4234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1524000" y="609600"/>
            <a:ext cx="6553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4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group will chose a problem from the reading to complete the Problem-Solution Notes from IR-7.</a:t>
            </a: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609600" y="1447800"/>
            <a:ext cx="80771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38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Disputes:</a:t>
            </a:r>
          </a:p>
          <a:p>
            <a:pPr indent="-173736" lvl="1" marL="1737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454"/>
              <a:buFont typeface="Noto Sans Symbols"/>
              <a:buChar char="➢"/>
            </a:pPr>
            <a:r>
              <a:rPr b="0" i="0" lang="en-US" sz="221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Whether the Andes Mountains between Chile and Argentina should be drawn as a jagged line from 1 crest of the mountain to another or a line that follows the continental divide</a:t>
            </a:r>
          </a:p>
          <a:p>
            <a:pPr indent="-173736" lvl="1" marL="1737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454"/>
              <a:buFont typeface="Noto Sans Symbols"/>
              <a:buChar char="➢"/>
            </a:pPr>
            <a:r>
              <a:rPr b="0" i="0" lang="en-US" sz="221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movement of the Rio Grande between Texas and Mexico</a:t>
            </a:r>
          </a:p>
          <a:p>
            <a:pPr indent="-173736" lvl="1" marL="17373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454"/>
              <a:buFont typeface="Noto Sans Symbols"/>
              <a:buChar char="➢"/>
            </a:pPr>
            <a:r>
              <a:rPr b="0" i="0" lang="en-US" sz="221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should own the Eastern shores of the Mediterranean Sea</a:t>
            </a:r>
          </a:p>
          <a:p>
            <a:pPr indent="-173736" lvl="1" marL="173736" marR="0" rtl="0" algn="l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ct val="100454"/>
              <a:buFont typeface="Noto Sans Symbols"/>
              <a:buChar char="➢"/>
            </a:pPr>
            <a:r>
              <a:rPr b="0" i="0" lang="en-US" sz="221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should control the Korean Peninsula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2743200" y="0"/>
            <a:ext cx="3596639" cy="54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WORK IR-7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3865417"/>
            <a:ext cx="6248399" cy="29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