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B75640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7A6B62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B29D00"/>
              </a:buClr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29" name="Shape 29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34" name="Shape 34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accent1"/>
              </a:buClr>
              <a:buFont typeface="Georgia"/>
              <a:buNone/>
              <a:defRPr b="0" i="0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Shape 150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1" name="Shape 151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cxnSp>
        <p:nvCxnSpPr>
          <p:cNvPr id="40" name="Shape 40"/>
          <p:cNvCxnSpPr/>
          <p:nvPr/>
        </p:nvCxnSpPr>
        <p:spPr>
          <a:xfrm flipH="1" rot="10800000">
            <a:off x="4563080" y="1575652"/>
            <a:ext cx="8920" cy="481955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280"/>
              </a:spcBef>
              <a:buClr>
                <a:schemeClr val="accent5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61" name="Shape 61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eorgia"/>
              <a:buNone/>
              <a:defRPr b="0" i="0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" name="Shape 6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78" name="Shape 78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9" name="Shape 7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2" name="Shape 82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Georgia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180"/>
              </a:spcBef>
              <a:buClr>
                <a:schemeClr val="accent5"/>
              </a:buClr>
              <a:buFont typeface="Georgia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3" name="Shape 113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16" name="Shape 116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hape 120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1" name="Shape 1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Georgia"/>
              <a:buNone/>
              <a:defRPr b="1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548640" marR="0" rtl="0" algn="l">
              <a:spcBef>
                <a:spcPts val="2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91135" lvl="2" marL="822960" marR="0" rtl="0" algn="l">
              <a:spcBef>
                <a:spcPts val="2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93675" lvl="3" marL="1097280" marR="0" rtl="0" algn="l">
              <a:spcBef>
                <a:spcPts val="18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71450" lvl="4" marL="1371600" marR="0" rtl="0" algn="l">
              <a:spcBef>
                <a:spcPts val="18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4" name="Shape 13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subTitle"/>
          </p:nvPr>
        </p:nvSpPr>
        <p:spPr>
          <a:xfrm>
            <a:off x="152400" y="2971799"/>
            <a:ext cx="4495800" cy="343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UNIT 6 LESSON 4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BOUNDARY EFFECTS OF IMPERIALISM</a:t>
            </a:r>
          </a:p>
        </p:txBody>
      </p:sp>
      <p:sp>
        <p:nvSpPr>
          <p:cNvPr id="163" name="Shape 163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Political Geography &amp; Globalization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514600"/>
            <a:ext cx="3867149" cy="4133849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Essential ?’s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04800" y="1752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some effects of political instability in Africa as a result of post-European colonization?</a:t>
            </a:r>
          </a:p>
          <a:p>
            <a:pPr indent="-274320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are the conflict and violence in northern India today a result of European colonization?</a:t>
            </a:r>
          </a:p>
        </p:txBody>
      </p:sp>
      <p:pic>
        <p:nvPicPr>
          <p:cNvPr id="171" name="Shape 17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447800"/>
            <a:ext cx="4114800" cy="48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Map Items on SIM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01752" y="1447800"/>
            <a:ext cx="40385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Sierra Leone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Senegal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Liberia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Nigeria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Sudan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Rwanda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Angola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Somalia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India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United Kingdom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Pakistan</a:t>
            </a:r>
          </a:p>
          <a:p>
            <a:pPr indent="-274320" lvl="0" marL="27432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Bangladesh</a:t>
            </a:r>
          </a:p>
          <a:p>
            <a:pPr indent="-274320" lvl="0" marL="274320" marR="0" rtl="0" algn="ctr">
              <a:spcBef>
                <a:spcPts val="42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Punjab</a:t>
            </a:r>
          </a:p>
        </p:txBody>
      </p:sp>
      <p:pic>
        <p:nvPicPr>
          <p:cNvPr id="178" name="Shape 17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416" y="1676400"/>
            <a:ext cx="3943684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Vocabulary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Partition - divided</a:t>
            </a:r>
          </a:p>
        </p:txBody>
      </p:sp>
      <p:pic>
        <p:nvPicPr>
          <p:cNvPr id="185" name="Shape 18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2717" y="1676400"/>
            <a:ext cx="3979333" cy="42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590800"/>
            <a:ext cx="3834458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Work Time ☺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Complete IR-18 first.</a:t>
            </a:r>
          </a:p>
          <a:p>
            <a:pPr indent="-274320" lvl="0" marL="27432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Complete IR-19&amp;21</a:t>
            </a:r>
          </a:p>
          <a:p>
            <a:pPr indent="-28194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Using reading from IR-20</a:t>
            </a:r>
          </a:p>
        </p:txBody>
      </p:sp>
      <p:pic>
        <p:nvPicPr>
          <p:cNvPr id="193" name="Shape 19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743200"/>
            <a:ext cx="5867400" cy="397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